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95" r:id="rId3"/>
    <p:sldId id="296" r:id="rId4"/>
    <p:sldId id="257" r:id="rId5"/>
    <p:sldId id="283" r:id="rId6"/>
    <p:sldId id="298" r:id="rId7"/>
    <p:sldId id="286" r:id="rId8"/>
    <p:sldId id="299" r:id="rId9"/>
    <p:sldId id="297" r:id="rId10"/>
    <p:sldId id="259" r:id="rId11"/>
    <p:sldId id="258" r:id="rId12"/>
    <p:sldId id="260" r:id="rId13"/>
    <p:sldId id="261" r:id="rId14"/>
    <p:sldId id="287" r:id="rId15"/>
    <p:sldId id="300" r:id="rId16"/>
    <p:sldId id="285" r:id="rId17"/>
    <p:sldId id="301" r:id="rId18"/>
    <p:sldId id="262" r:id="rId19"/>
    <p:sldId id="263" r:id="rId20"/>
    <p:sldId id="264" r:id="rId21"/>
    <p:sldId id="302" r:id="rId22"/>
    <p:sldId id="303" r:id="rId23"/>
    <p:sldId id="304" r:id="rId24"/>
    <p:sldId id="267" r:id="rId25"/>
    <p:sldId id="268" r:id="rId26"/>
    <p:sldId id="269" r:id="rId27"/>
    <p:sldId id="288" r:id="rId28"/>
    <p:sldId id="271" r:id="rId29"/>
    <p:sldId id="289" r:id="rId30"/>
    <p:sldId id="272" r:id="rId31"/>
    <p:sldId id="273" r:id="rId32"/>
    <p:sldId id="275" r:id="rId33"/>
    <p:sldId id="305" r:id="rId34"/>
    <p:sldId id="274" r:id="rId35"/>
    <p:sldId id="276" r:id="rId36"/>
    <p:sldId id="281" r:id="rId37"/>
    <p:sldId id="282" r:id="rId38"/>
    <p:sldId id="306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3C83"/>
    <a:srgbClr val="77204B"/>
    <a:srgbClr val="367419"/>
    <a:srgbClr val="6EE2E8"/>
    <a:srgbClr val="CFBA40"/>
    <a:srgbClr val="709333"/>
    <a:srgbClr val="AD612B"/>
    <a:srgbClr val="2E6A70"/>
    <a:srgbClr val="BD3E2B"/>
    <a:srgbClr val="2B4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917651-1C21-4CF3-8CEE-B5F92F509708}">
  <a:tblStyle styleId="{57917651-1C21-4CF3-8CEE-B5F92F5097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4"/>
    <p:restoredTop sz="83076"/>
  </p:normalViewPr>
  <p:slideViewPr>
    <p:cSldViewPr snapToGrid="0" snapToObjects="1">
      <p:cViewPr varScale="1">
        <p:scale>
          <a:sx n="136" d="100"/>
          <a:sy n="136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t.wikipedia.org/wiki/Polvere_interstellare" TargetMode="External"/><Relationship Id="rId13" Type="http://schemas.openxmlformats.org/officeDocument/2006/relationships/hyperlink" Target="https://it.wikipedia.org/wiki/Universo_osservabile" TargetMode="External"/><Relationship Id="rId3" Type="http://schemas.openxmlformats.org/officeDocument/2006/relationships/hyperlink" Target="https://it.wikipedia.org/wiki/Stella" TargetMode="External"/><Relationship Id="rId7" Type="http://schemas.openxmlformats.org/officeDocument/2006/relationships/hyperlink" Target="https://it.wikipedia.org/wiki/Gas" TargetMode="External"/><Relationship Id="rId12" Type="http://schemas.openxmlformats.org/officeDocument/2006/relationships/hyperlink" Target="https://it.wikipedia.org/wiki/Starburs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Associazione_stellare" TargetMode="External"/><Relationship Id="rId11" Type="http://schemas.openxmlformats.org/officeDocument/2006/relationships/hyperlink" Target="https://it.wikipedia.org/wiki/Formazione_stellare" TargetMode="External"/><Relationship Id="rId5" Type="http://schemas.openxmlformats.org/officeDocument/2006/relationships/hyperlink" Target="https://it.wikipedia.org/wiki/Ammasso_stellare" TargetMode="External"/><Relationship Id="rId10" Type="http://schemas.openxmlformats.org/officeDocument/2006/relationships/hyperlink" Target="https://it.wikipedia.org/wiki/Forza_di_gravit%C3%A0" TargetMode="External"/><Relationship Id="rId4" Type="http://schemas.openxmlformats.org/officeDocument/2006/relationships/hyperlink" Target="https://it.wikipedia.org/wiki/Sistema_stellare" TargetMode="External"/><Relationship Id="rId9" Type="http://schemas.openxmlformats.org/officeDocument/2006/relationships/hyperlink" Target="https://it.wikipedia.org/wiki/Mezzo_interstellare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de0b4349414b1d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de0b4349414b1d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-IT" sz="1100" b="1" dirty="0">
                <a:solidFill>
                  <a:srgbClr val="000000"/>
                </a:solidFill>
              </a:rPr>
              <a:t>Poca consapevolezza </a:t>
            </a:r>
            <a:r>
              <a:rPr lang="it-IT" sz="1100" dirty="0">
                <a:solidFill>
                  <a:srgbClr val="000000"/>
                </a:solidFill>
              </a:rPr>
              <a:t>di quello che succede nelle altre istituzioni </a:t>
            </a:r>
          </a:p>
          <a:p>
            <a:pPr marL="34290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-IT" sz="1100" b="1" dirty="0"/>
              <a:t>Poche occasioni di incontro tra i progettisti, </a:t>
            </a:r>
            <a:r>
              <a:rPr lang="it-IT" sz="1100" dirty="0"/>
              <a:t>per definire future collaborazioni</a:t>
            </a:r>
            <a:endParaRPr lang="it-IT" sz="1100" dirty="0">
              <a:solidFill>
                <a:srgbClr val="000000"/>
              </a:solidFill>
            </a:endParaRPr>
          </a:p>
          <a:p>
            <a:pPr marL="34290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-IT" sz="1100" dirty="0"/>
              <a:t>Mancanza di contesti in cui è possibile</a:t>
            </a:r>
            <a:r>
              <a:rPr lang="it-IT" sz="1100" b="1" dirty="0"/>
              <a:t> progettare in modo interdisciplinare</a:t>
            </a:r>
            <a:endParaRPr lang="it-IT" sz="1100" b="1" dirty="0">
              <a:solidFill>
                <a:srgbClr val="000000"/>
              </a:solidFill>
            </a:endParaRPr>
          </a:p>
          <a:p>
            <a:pPr marL="34290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-IT" sz="1100" dirty="0" err="1">
                <a:solidFill>
                  <a:srgbClr val="000000"/>
                </a:solidFill>
              </a:rPr>
              <a:t>Esisgenza</a:t>
            </a:r>
            <a:r>
              <a:rPr lang="it-IT" sz="1100" dirty="0">
                <a:solidFill>
                  <a:srgbClr val="000000"/>
                </a:solidFill>
              </a:rPr>
              <a:t> di </a:t>
            </a:r>
            <a:r>
              <a:rPr lang="it-IT" sz="1100" b="1" dirty="0">
                <a:solidFill>
                  <a:srgbClr val="000000"/>
                </a:solidFill>
              </a:rPr>
              <a:t>mettere al centro lo sviluppo dei contenuti</a:t>
            </a:r>
            <a:r>
              <a:rPr lang="it-IT" sz="1100" dirty="0">
                <a:solidFill>
                  <a:srgbClr val="000000"/>
                </a:solidFill>
              </a:rPr>
              <a:t>, in modo strategico</a:t>
            </a:r>
            <a:endParaRPr lang="it-IT" sz="1100" dirty="0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de0b4349414b1d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de0b4349414b1d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dirty="0"/>
              <a:t>Offrire una chiave di lettura per interpretare le dinamiche di collaborazione interna ed esterna al DVRI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de0b4349414b1d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de0b4349414b1d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multi-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touch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installation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reveals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Max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collaborate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their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international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partners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high-end data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display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Max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Science Gallery, 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ambitious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interactive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exhibition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presenting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new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forms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science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Berlin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from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SciVerse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Scopus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over 94,000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publications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over the last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years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dynamic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network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provides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high-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Max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their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icons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represents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scientific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publications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jointly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published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papers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Max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institutes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right shows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their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respective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locations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world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bottom shows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locations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external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collaboration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partners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84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de0b4349414b1d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de0b4349414b1d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92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de0b4349414b1d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de0b4349414b1d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aspetto importante da collegare a quanto fatto è lo sviluppo di una relazione proficua con Science Gallery </a:t>
            </a:r>
            <a:r>
              <a:rPr lang="it-IT" dirty="0" err="1"/>
              <a:t>Venice</a:t>
            </a:r>
            <a:r>
              <a:rPr lang="it-IT" dirty="0"/>
              <a:t>, e questi strumenti si prestano a creare un servizio per una maggiore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5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de0b4349414b1d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de0b4349414b1d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6246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de0b4349414b1d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de0b4349414b1d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de0b4349414b1d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de0b4349414b1d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de0b4349414b1d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de0b4349414b1d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de0b4349414b1d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de0b4349414b1d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22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Abbiamo cercato una metafora tra arte e scienza, per rappresentare la differenza composizione delle attività dei soci che spaziano tra attività legate all’arte, la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muscica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le scienze sociali e la scienza</a:t>
            </a: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Una </a:t>
            </a:r>
            <a:r>
              <a:rPr lang="it-IT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galassia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è un grande insieme di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Stella"/>
              </a:rPr>
              <a:t>stelle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Sistema stellare"/>
              </a:rPr>
              <a:t>sistemi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Ammasso stellare"/>
              </a:rPr>
              <a:t>ammassi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ed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Associazione stellare"/>
              </a:rPr>
              <a:t>associazioni stellari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Gas"/>
              </a:rPr>
              <a:t>gas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 tooltip="Polvere interstellare"/>
              </a:rPr>
              <a:t>polveri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(che formano il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9" tooltip="Mezzo interstellare"/>
              </a:rPr>
              <a:t>mezzo interstellare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legati dalla reciproca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 tooltip="Forza di gravità"/>
              </a:rPr>
              <a:t>forza di gravità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Ogni istituzione del DVRI porta con sé una galassia di attività e relazioni in espansione che compongono insieme l’universo culturale veneziano.</a:t>
            </a: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 collisione tra due galassie dà spesso origine ad intensi fenomeni di 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 tooltip="Formazione stellare"/>
              </a:rPr>
              <a:t>formazione stellare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(in gergo </a:t>
            </a:r>
            <a:r>
              <a:rPr lang="it-IT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 tooltip="Starburst"/>
              </a:rPr>
              <a:t>starburst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Nell'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 tooltip="Universo osservabile"/>
              </a:rPr>
              <a:t>universo osservabile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sono presenti probabilmente più di 100 miliardi di galassie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2321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de0b4349414b1d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de0b4349414b1d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8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de0b4349414b1d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de0b4349414b1d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94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de0b4349414b1d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de0b4349414b1d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de0b4349414b1d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de0b4349414b1d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de0b4349414b1d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de0b4349414b1d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de0b4349414b1d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de0b4349414b1d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402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6de0b4349414b1d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6de0b4349414b1d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de0b4349414b1d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de0b4349414b1d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098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de0b4349414b1d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6de0b4349414b1d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de0b4349414b1d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de0b4349414b1d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Network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Visualization</a:t>
            </a:r>
            <a:r>
              <a:rPr lang="it-IT" dirty="0"/>
              <a:t> of the single </a:t>
            </a:r>
            <a:r>
              <a:rPr lang="it-IT" dirty="0" err="1"/>
              <a:t>Institution</a:t>
            </a:r>
            <a:endParaRPr lang="it-IT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Insights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Vizualization</a:t>
            </a:r>
            <a:r>
              <a:rPr lang="it-IT" dirty="0"/>
              <a:t> of the single Project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Visualization</a:t>
            </a:r>
            <a:r>
              <a:rPr lang="it-IT" dirty="0"/>
              <a:t> of the single </a:t>
            </a:r>
            <a:r>
              <a:rPr lang="it-IT" dirty="0" err="1"/>
              <a:t>Macroarea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fcbfc1d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fcbfc1d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Questo progetto, ad un certo punto, ha previsto la cooperazione di un designer sviluppatore che è stato indispensabile per creare la piattaforma.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attività fatte possono suddividersi in due macro aree: da una parte è stato un necessario un lavoro sulla raccolta, scelta e gestione dei dati, dall’altro abbiamo lavorato su un modello efficace per la rappresentazione di questi dati.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fb8d694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fb8d694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fb8d694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fb8d694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 una parte è possibile vedere la Scheda progetto: in cui vengono mostrate le informazioni essenziali sull’ente.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Specularmente sono </a:t>
            </a:r>
            <a:r>
              <a:rPr lang="it-IT" dirty="0" err="1"/>
              <a:t>rapresentate</a:t>
            </a:r>
            <a:r>
              <a:rPr lang="it-IT" dirty="0"/>
              <a:t> come grafico galattico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844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b8d694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fb8d694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Confronto progetti per categoria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Cooperazione interna ed esterna al DVRI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Parole Chiave per anno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fb8d694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fb8d694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6de0b4349414b1d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6de0b4349414b1d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de0b4349414b1d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6de0b4349414b1d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Inizio apprendistato febbraio 2016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L'apprendistato di alta formazione e ricerca è un contratto di lavoro finalizzato alla formazione e all’occupazione dei giovani.</a:t>
            </a:r>
            <a:endParaRPr lang="it-IT" dirty="0"/>
          </a:p>
          <a:p>
            <a:r>
              <a:rPr lang="it-IT" dirty="0"/>
              <a:t>Obiettivo mappare le relazioni tra gli enti del DVRI</a:t>
            </a:r>
          </a:p>
          <a:p>
            <a:r>
              <a:rPr lang="it-IT" dirty="0"/>
              <a:t>Questa presentazione è l’anticamera della pubblicazione finale, che verrà presentata a febbraio 2019.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È utilizzabile per il conseguimento di titoli di studio universitari e dell’alta formazione o per lo svolgimento di </a:t>
            </a:r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attività di ricerca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 su tematiche di interesse dell’azienda.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Regolamentato da L’ Art. 42 del D.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Lgs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. n. 81/2015 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974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Inizio apprendistato febbraio 2016</a:t>
            </a:r>
          </a:p>
          <a:p>
            <a:r>
              <a:rPr lang="it-IT" dirty="0"/>
              <a:t>Obiettivo mappare le relazioni tra gli enti del DVRI</a:t>
            </a:r>
          </a:p>
          <a:p>
            <a:r>
              <a:rPr lang="it-IT" dirty="0"/>
              <a:t>Questa presentazione è l’anticamera della pubblicazione finale, che verrà presentata a febbraio 2019.</a:t>
            </a:r>
          </a:p>
        </p:txBody>
      </p:sp>
    </p:spTree>
    <p:extLst>
      <p:ext uri="{BB962C8B-B14F-4D97-AF65-F5344CB8AC3E}">
        <p14:creationId xmlns:p14="http://schemas.microsoft.com/office/powerpoint/2010/main" val="135564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Esistono diversi tipi di Distretti. La concettualizzazione iniziale di Distretto prende avvio dai Distretti Industriali </a:t>
            </a:r>
            <a:r>
              <a:rPr lang="it-IT" dirty="0" err="1"/>
              <a:t>Marshalliani</a:t>
            </a:r>
            <a:r>
              <a:rPr lang="it-IT" dirty="0"/>
              <a:t>, poi riproposti in diverse accezioni «evolute», come quella </a:t>
            </a:r>
            <a:r>
              <a:rPr lang="it-IT" dirty="0" err="1"/>
              <a:t>beccattiniana</a:t>
            </a:r>
            <a:r>
              <a:rPr lang="it-IT" dirty="0"/>
              <a:t> del Distretto Culturale, ma anche dei Distretti di innovazione, o, come nel nostro caso caso un Distretto di Ricerca e Innovazione, che tuttavia, dati i suoi componenti e le loro attività , presenta molte delle caratteristiche qualitative di un Distretto Culturale.</a:t>
            </a:r>
          </a:p>
          <a:p>
            <a:r>
              <a:rPr lang="it-IT" dirty="0"/>
              <a:t>Se dovessimo fare un’estrema sintesi, ciò che muove un Distretto è che </a:t>
            </a:r>
            <a:r>
              <a:rPr lang="it-IT" b="1" dirty="0"/>
              <a:t>il totale è superiore alla somma delle sue parti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95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it-IT" sz="1800" b="1" dirty="0"/>
              <a:t>Distretto Culturale: </a:t>
            </a:r>
            <a:r>
              <a:rPr lang="it-IT" sz="1800" dirty="0"/>
              <a:t>un insieme organizzato di istituzioni, reti associative e imprese che producono un’offerta integrata di beni e di servizi culturali di qualità̀, legati a un territorio circoscritto, caratterizzato da un’identità ben definita, da un’alta densità di risorse ambientali e culturali di pregio, e abitato da una comunità̀ locale coesa rispetto alle proprie tradizioni culturali. </a:t>
            </a:r>
          </a:p>
          <a:p>
            <a:endParaRPr lang="it-IT" sz="1800" dirty="0"/>
          </a:p>
          <a:p>
            <a:pPr algn="r"/>
            <a:r>
              <a:rPr lang="it-IT" sz="1800" b="1" dirty="0"/>
              <a:t>Maurizio </a:t>
            </a:r>
            <a:r>
              <a:rPr lang="it-IT" sz="1800" b="1" dirty="0" err="1"/>
              <a:t>Giambalvo</a:t>
            </a:r>
            <a:r>
              <a:rPr lang="it-IT" sz="1800" b="1" dirty="0"/>
              <a:t> </a:t>
            </a:r>
            <a:endParaRPr lang="it-IT" sz="1800" dirty="0"/>
          </a:p>
          <a:p>
            <a:pPr algn="r"/>
            <a:r>
              <a:rPr lang="it-IT" sz="1800" i="1" dirty="0"/>
              <a:t>Ricercatore NEXT - Nuove Energie per il </a:t>
            </a:r>
            <a:r>
              <a:rPr lang="it-IT" sz="1800" i="1" dirty="0" err="1"/>
              <a:t>Territoriio</a:t>
            </a:r>
            <a:r>
              <a:rPr lang="it-IT" sz="1800" i="1" dirty="0"/>
              <a:t> </a:t>
            </a:r>
            <a:endParaRPr lang="it-IT" sz="1800" dirty="0"/>
          </a:p>
          <a:p>
            <a:r>
              <a:rPr lang="it-IT" dirty="0" err="1"/>
              <a:t>Interdipendeza</a:t>
            </a:r>
            <a:r>
              <a:rPr lang="it-IT" dirty="0"/>
              <a:t> tra gli attori</a:t>
            </a:r>
          </a:p>
          <a:p>
            <a:r>
              <a:rPr lang="it-IT" dirty="0"/>
              <a:t>una distribuzione delle specializzazioni di filiera sufficiente a realizzare una integrazione efficace</a:t>
            </a:r>
          </a:p>
          <a:p>
            <a:r>
              <a:rPr lang="it-IT" dirty="0"/>
              <a:t>le continue transazioni che favoriscono la trasmissione delle informazioni</a:t>
            </a:r>
          </a:p>
          <a:p>
            <a:r>
              <a:rPr lang="it-IT" dirty="0"/>
              <a:t>La conoscenza tacita e l’accumulazione di capitale sociale sono tratti distintivi della comunità locale che supporta l’organizzazione distrettuale.</a:t>
            </a:r>
          </a:p>
          <a:p>
            <a:endParaRPr lang="it-IT" dirty="0"/>
          </a:p>
          <a:p>
            <a:r>
              <a:rPr lang="it-IT" dirty="0"/>
              <a:t>Il DC ha bisogno di una auto-organizzazione di base che nasce da una capacità imprenditoriale, di una forma evoluta di tutela e di promozione congiunta della produzione del sistema locale, di un recupero conservativo e della valorizzazione del patrimonio culturale preesistente (che non deve necessariamente essere un patrimonio di eccellenza mondiale ma è fondamentale per dare al sistema locale fisionomia e identità) e della capacità di produrre e far circolare idee culturali innovative, inserendo il sistema locale all’interno dei network dell’eccellenza produttiva in uno o più ambiti culturali specifici</a:t>
            </a:r>
          </a:p>
        </p:txBody>
      </p:sp>
    </p:spTree>
    <p:extLst>
      <p:ext uri="{BB962C8B-B14F-4D97-AF65-F5344CB8AC3E}">
        <p14:creationId xmlns:p14="http://schemas.microsoft.com/office/powerpoint/2010/main" val="249451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de0b4349414b1d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de0b4349414b1d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perché si sono associati in un primo momento.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1. Promozione dello sviluppo scientifico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2. Collaborazioni efficaci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 Condivisione di risorse, conoscenze e strumenti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4. Accoglienza del ricercatore straniero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5. Ideazione e produzione di infrastrutture utili al Network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de0b4349414b1d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de0b4349414b1d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- 12 istituzioni culturali di diversa natura e forma giuridica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università, Fondazioni, associazioni, enti sia pubblici che privati con vincoli differenti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Risorse e pubblici differenti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Grandezze differenti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7.mp4"/><Relationship Id="rId7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cf1d6779e32777500ca31395f3a9db0d.jpg"/>
          <p:cNvPicPr preferRelativeResize="0"/>
          <p:nvPr/>
        </p:nvPicPr>
        <p:blipFill rotWithShape="1">
          <a:blip r:embed="rId3">
            <a:alphaModFix amt="85000"/>
          </a:blip>
          <a:srcRect l="-1142" b="28724"/>
          <a:stretch/>
        </p:blipFill>
        <p:spPr>
          <a:xfrm>
            <a:off x="501467" y="0"/>
            <a:ext cx="7872466" cy="319111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65800" y="3076975"/>
            <a:ext cx="7543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>
                <a:latin typeface="Impact"/>
                <a:ea typeface="Impact"/>
                <a:cs typeface="Impact"/>
                <a:sym typeface="Impact"/>
              </a:rPr>
              <a:t>Coordinated </a:t>
            </a:r>
            <a:endParaRPr sz="550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>
                <a:latin typeface="Impact"/>
                <a:ea typeface="Impact"/>
                <a:cs typeface="Impact"/>
                <a:sym typeface="Impact"/>
              </a:rPr>
              <a:t>Galaxies of Culture</a:t>
            </a:r>
            <a:endParaRPr sz="5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65800" y="460097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>
                <a:solidFill>
                  <a:srgbClr val="FF40FF"/>
                </a:solidFill>
              </a:rPr>
              <a:t>Cultural Institutions and Connections in Venice </a:t>
            </a:r>
            <a:endParaRPr sz="2500" dirty="0">
              <a:solidFill>
                <a:srgbClr val="FF40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rot="10800000" flipH="1">
            <a:off x="708775" y="4579375"/>
            <a:ext cx="7699200" cy="216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1371450" y="66375"/>
            <a:ext cx="6401100" cy="3844800"/>
          </a:xfrm>
          <a:prstGeom prst="rect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102" name="Google Shape;102;p16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The Context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Joint Venice Statement for collaborative research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164" y="303812"/>
            <a:ext cx="1538824" cy="1684963"/>
          </a:xfrm>
          <a:prstGeom prst="rect">
            <a:avLst/>
          </a:prstGeom>
          <a:noFill/>
          <a:ln>
            <a:solidFill>
              <a:srgbClr val="96C7FF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4123DB-A902-A640-AD68-4442D1865271}"/>
              </a:ext>
            </a:extLst>
          </p:cNvPr>
          <p:cNvSpPr txBox="1"/>
          <p:nvPr/>
        </p:nvSpPr>
        <p:spPr>
          <a:xfrm>
            <a:off x="1600864" y="269530"/>
            <a:ext cx="430530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+mn-lt"/>
              </a:rPr>
              <a:t>Promote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development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scientific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research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particularly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focused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on the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achievement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Sustainable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+mn-lt"/>
              </a:rPr>
              <a:t>Facilitate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effective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Collaborations</a:t>
            </a:r>
            <a:endParaRPr lang="it-IT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+mn-lt"/>
              </a:rPr>
              <a:t>Share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resources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knowledge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instruments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and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+mn-lt"/>
              </a:rPr>
              <a:t>Welcome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international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researchers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particularly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youth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and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women</a:t>
            </a:r>
            <a:endParaRPr lang="it-IT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+mn-lt"/>
              </a:rPr>
              <a:t>Ideation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and Production of innovative and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useful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tools</a:t>
            </a:r>
            <a:r>
              <a:rPr lang="it-IT" b="1" dirty="0">
                <a:solidFill>
                  <a:schemeClr val="bg1"/>
                </a:solidFill>
                <a:latin typeface="+mn-lt"/>
              </a:rPr>
              <a:t> for the </a:t>
            </a:r>
            <a:r>
              <a:rPr lang="it-IT" b="1" dirty="0" err="1">
                <a:solidFill>
                  <a:schemeClr val="bg1"/>
                </a:solidFill>
                <a:latin typeface="+mn-lt"/>
              </a:rPr>
              <a:t>Ecosystem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C20211D6-3CA0-8742-A56A-EEFA4B0C6579}"/>
              </a:ext>
            </a:extLst>
          </p:cNvPr>
          <p:cNvSpPr/>
          <p:nvPr/>
        </p:nvSpPr>
        <p:spPr>
          <a:xfrm>
            <a:off x="6494263" y="2032000"/>
            <a:ext cx="1347469" cy="1185069"/>
          </a:xfrm>
          <a:custGeom>
            <a:avLst/>
            <a:gdLst>
              <a:gd name="connsiteX0" fmla="*/ 147837 w 1347469"/>
              <a:gd name="connsiteY0" fmla="*/ 0 h 1185069"/>
              <a:gd name="connsiteX1" fmla="*/ 97037 w 1347469"/>
              <a:gd name="connsiteY1" fmla="*/ 749300 h 1185069"/>
              <a:gd name="connsiteX2" fmla="*/ 1265437 w 1347469"/>
              <a:gd name="connsiteY2" fmla="*/ 1168400 h 1185069"/>
              <a:gd name="connsiteX3" fmla="*/ 1265437 w 1347469"/>
              <a:gd name="connsiteY3" fmla="*/ 1181100 h 118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469" h="1185069">
                <a:moveTo>
                  <a:pt x="147837" y="0"/>
                </a:moveTo>
                <a:cubicBezTo>
                  <a:pt x="29303" y="277283"/>
                  <a:pt x="-89230" y="554567"/>
                  <a:pt x="97037" y="749300"/>
                </a:cubicBezTo>
                <a:cubicBezTo>
                  <a:pt x="283304" y="944033"/>
                  <a:pt x="1070704" y="1096433"/>
                  <a:pt x="1265437" y="1168400"/>
                </a:cubicBezTo>
                <a:cubicBezTo>
                  <a:pt x="1460170" y="1240367"/>
                  <a:pt x="1244270" y="1047750"/>
                  <a:pt x="1265437" y="1181100"/>
                </a:cubicBezTo>
              </a:path>
            </a:pathLst>
          </a:custGeom>
          <a:noFill/>
          <a:ln w="3492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5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The Context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Mapping Complexity</a:t>
            </a: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D81414-AD56-D345-8A5E-C28FD909F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74" y="241301"/>
            <a:ext cx="5452026" cy="3726701"/>
          </a:xfrm>
          <a:prstGeom prst="rect">
            <a:avLst/>
          </a:prstGeom>
        </p:spPr>
      </p:pic>
      <p:sp>
        <p:nvSpPr>
          <p:cNvPr id="7" name="Pentagono 6">
            <a:extLst>
              <a:ext uri="{FF2B5EF4-FFF2-40B4-BE49-F238E27FC236}">
                <a16:creationId xmlns:a16="http://schemas.microsoft.com/office/drawing/2014/main" id="{84F8BC47-8714-E844-9AAB-D6F3AEDA0653}"/>
              </a:ext>
            </a:extLst>
          </p:cNvPr>
          <p:cNvSpPr/>
          <p:nvPr/>
        </p:nvSpPr>
        <p:spPr>
          <a:xfrm>
            <a:off x="30899" y="241301"/>
            <a:ext cx="2209800" cy="825500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 </a:t>
            </a:r>
            <a:r>
              <a:rPr lang="it-IT" dirty="0" err="1"/>
              <a:t>Institutions</a:t>
            </a:r>
            <a:r>
              <a:rPr lang="it-IT" dirty="0"/>
              <a:t>,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Statuses</a:t>
            </a:r>
            <a:r>
              <a:rPr lang="it-IT" dirty="0"/>
              <a:t> and </a:t>
            </a:r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9" name="Pentagono 8">
            <a:extLst>
              <a:ext uri="{FF2B5EF4-FFF2-40B4-BE49-F238E27FC236}">
                <a16:creationId xmlns:a16="http://schemas.microsoft.com/office/drawing/2014/main" id="{B838AD41-32C5-784C-ADA1-166C24A6C2B3}"/>
              </a:ext>
            </a:extLst>
          </p:cNvPr>
          <p:cNvSpPr/>
          <p:nvPr/>
        </p:nvSpPr>
        <p:spPr>
          <a:xfrm>
            <a:off x="30899" y="1173513"/>
            <a:ext cx="2209800" cy="825500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and Targets</a:t>
            </a:r>
          </a:p>
        </p:txBody>
      </p:sp>
      <p:sp>
        <p:nvSpPr>
          <p:cNvPr id="10" name="Pentagono 9">
            <a:extLst>
              <a:ext uri="{FF2B5EF4-FFF2-40B4-BE49-F238E27FC236}">
                <a16:creationId xmlns:a16="http://schemas.microsoft.com/office/drawing/2014/main" id="{AAA5358D-2890-0240-B9C2-5570A3239A24}"/>
              </a:ext>
            </a:extLst>
          </p:cNvPr>
          <p:cNvSpPr/>
          <p:nvPr/>
        </p:nvSpPr>
        <p:spPr>
          <a:xfrm>
            <a:off x="30899" y="2153815"/>
            <a:ext cx="2209800" cy="825500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7000 </a:t>
            </a:r>
            <a:r>
              <a:rPr lang="it-IT" dirty="0" err="1"/>
              <a:t>Projects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2016 and 2018</a:t>
            </a:r>
          </a:p>
        </p:txBody>
      </p:sp>
      <p:sp>
        <p:nvSpPr>
          <p:cNvPr id="11" name="Pentagono 10">
            <a:extLst>
              <a:ext uri="{FF2B5EF4-FFF2-40B4-BE49-F238E27FC236}">
                <a16:creationId xmlns:a16="http://schemas.microsoft.com/office/drawing/2014/main" id="{1C9D9E6E-734F-CD40-A7F0-3288FFDC2981}"/>
              </a:ext>
            </a:extLst>
          </p:cNvPr>
          <p:cNvSpPr/>
          <p:nvPr/>
        </p:nvSpPr>
        <p:spPr>
          <a:xfrm>
            <a:off x="30899" y="3107025"/>
            <a:ext cx="2209800" cy="825500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900 </a:t>
            </a:r>
            <a:r>
              <a:rPr lang="it-IT" dirty="0" err="1"/>
              <a:t>Institutions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to</a:t>
            </a:r>
          </a:p>
          <a:p>
            <a:pPr algn="ctr"/>
            <a:r>
              <a:rPr lang="it-IT" dirty="0"/>
              <a:t>DVRI </a:t>
            </a:r>
            <a:r>
              <a:rPr lang="it-IT" dirty="0" err="1"/>
              <a:t>Members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7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Critical Issues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667248" y="387875"/>
            <a:ext cx="5809500" cy="2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285750" algn="just">
              <a:lnSpc>
                <a:spcPct val="110000"/>
              </a:lnSpc>
              <a:buSzPts val="1500"/>
              <a:buChar char="•"/>
            </a:pPr>
            <a:r>
              <a:rPr lang="it-IT" b="1" dirty="0" err="1"/>
              <a:t>Poor</a:t>
            </a:r>
            <a:r>
              <a:rPr lang="it-IT" b="1" dirty="0"/>
              <a:t> </a:t>
            </a:r>
            <a:r>
              <a:rPr lang="it-IT" b="1" dirty="0" err="1"/>
              <a:t>awareness</a:t>
            </a:r>
            <a:r>
              <a:rPr lang="it-IT" b="1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ongoing</a:t>
            </a:r>
            <a:r>
              <a:rPr lang="it-IT" dirty="0"/>
              <a:t>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works</a:t>
            </a:r>
            <a:r>
              <a:rPr lang="it-IT" b="1" dirty="0"/>
              <a:t> </a:t>
            </a:r>
            <a:r>
              <a:rPr lang="it-IT" b="1" dirty="0" err="1"/>
              <a:t>within</a:t>
            </a:r>
            <a:r>
              <a:rPr lang="it-IT" b="1" dirty="0"/>
              <a:t> DVRI </a:t>
            </a:r>
            <a:r>
              <a:rPr lang="it-IT" b="1" dirty="0" err="1"/>
              <a:t>Institutions</a:t>
            </a:r>
            <a:r>
              <a:rPr lang="it-IT" b="1" dirty="0"/>
              <a:t>.</a:t>
            </a:r>
          </a:p>
          <a:p>
            <a:pPr marL="342900" lvl="0" indent="-285750" algn="just">
              <a:lnSpc>
                <a:spcPct val="110000"/>
              </a:lnSpc>
              <a:buSzPts val="1500"/>
              <a:buChar char="•"/>
            </a:pPr>
            <a:r>
              <a:rPr lang="it-IT" sz="1500" b="1" dirty="0" err="1"/>
              <a:t>Few</a:t>
            </a:r>
            <a:r>
              <a:rPr lang="it-IT" sz="1500" b="1" dirty="0"/>
              <a:t> </a:t>
            </a:r>
            <a:r>
              <a:rPr lang="it-IT" sz="1500" b="1" dirty="0" err="1"/>
              <a:t>Opportunities</a:t>
            </a:r>
            <a:r>
              <a:rPr lang="it-IT" sz="1500" b="1" dirty="0"/>
              <a:t> for </a:t>
            </a:r>
            <a:r>
              <a:rPr lang="it-IT" sz="1500" b="1" dirty="0" err="1"/>
              <a:t>project</a:t>
            </a:r>
            <a:r>
              <a:rPr lang="it-IT" sz="1500" b="1" dirty="0"/>
              <a:t> </a:t>
            </a:r>
            <a:r>
              <a:rPr lang="it-IT" sz="1500" b="1" dirty="0" err="1"/>
              <a:t>developers</a:t>
            </a:r>
            <a:r>
              <a:rPr lang="it-IT" sz="1500" b="1" dirty="0"/>
              <a:t> to </a:t>
            </a:r>
            <a:r>
              <a:rPr lang="it-IT" sz="1500" b="1" dirty="0" err="1"/>
              <a:t>meet</a:t>
            </a:r>
            <a:r>
              <a:rPr lang="it-IT" sz="1500" b="1" dirty="0"/>
              <a:t> </a:t>
            </a:r>
            <a:r>
              <a:rPr lang="it-IT" sz="1500" dirty="0"/>
              <a:t>in </a:t>
            </a:r>
            <a:r>
              <a:rPr lang="it-IT" sz="1500" dirty="0" err="1"/>
              <a:t>order</a:t>
            </a:r>
            <a:r>
              <a:rPr lang="it-IT" sz="1500" dirty="0"/>
              <a:t> to </a:t>
            </a:r>
            <a:r>
              <a:rPr lang="it-IT" sz="1500" dirty="0" err="1"/>
              <a:t>define</a:t>
            </a:r>
            <a:r>
              <a:rPr lang="it-IT" sz="1500" dirty="0"/>
              <a:t> future </a:t>
            </a:r>
            <a:r>
              <a:rPr lang="it-IT" sz="1500" dirty="0" err="1"/>
              <a:t>collaborations</a:t>
            </a:r>
            <a:endParaRPr lang="it-IT" sz="1500" dirty="0"/>
          </a:p>
          <a:p>
            <a:pPr marL="342900" lvl="0" indent="-285750" algn="just">
              <a:lnSpc>
                <a:spcPct val="110000"/>
              </a:lnSpc>
              <a:buSzPts val="1500"/>
              <a:buChar char="•"/>
            </a:pPr>
            <a:r>
              <a:rPr lang="it-IT" sz="1500" dirty="0" err="1">
                <a:solidFill>
                  <a:srgbClr val="000000"/>
                </a:solidFill>
              </a:rPr>
              <a:t>Lack</a:t>
            </a:r>
            <a:r>
              <a:rPr lang="it-IT" sz="1500" dirty="0">
                <a:solidFill>
                  <a:srgbClr val="000000"/>
                </a:solidFill>
              </a:rPr>
              <a:t> of </a:t>
            </a:r>
            <a:r>
              <a:rPr lang="it-IT" sz="1500" dirty="0" err="1"/>
              <a:t>contexts</a:t>
            </a:r>
            <a:r>
              <a:rPr lang="it-IT" sz="1500" dirty="0"/>
              <a:t> for planning</a:t>
            </a:r>
            <a:r>
              <a:rPr lang="it-IT" sz="1500" b="1" dirty="0"/>
              <a:t> </a:t>
            </a:r>
            <a:r>
              <a:rPr lang="it-IT" sz="1500" b="1" dirty="0" err="1"/>
              <a:t>interdisciplinary</a:t>
            </a:r>
            <a:r>
              <a:rPr lang="it-IT" sz="1500" b="1" dirty="0"/>
              <a:t> </a:t>
            </a:r>
            <a:r>
              <a:rPr lang="it-IT" sz="1500" b="1" dirty="0" err="1"/>
              <a:t>activities</a:t>
            </a:r>
            <a:endParaRPr sz="1500" dirty="0">
              <a:solidFill>
                <a:srgbClr val="000000"/>
              </a:solidFill>
            </a:endParaRPr>
          </a:p>
          <a:p>
            <a:pPr marL="342900" lvl="0" indent="-285750" algn="just">
              <a:lnSpc>
                <a:spcPct val="110000"/>
              </a:lnSpc>
              <a:buSzPts val="1500"/>
              <a:buChar char="•"/>
            </a:pPr>
            <a:r>
              <a:rPr lang="it-IT" b="1" dirty="0" err="1"/>
              <a:t>Creating</a:t>
            </a:r>
            <a:r>
              <a:rPr lang="it-IT" b="1" dirty="0"/>
              <a:t> </a:t>
            </a:r>
            <a:r>
              <a:rPr lang="it-IT" b="1" dirty="0" err="1"/>
              <a:t>orginal</a:t>
            </a:r>
            <a:r>
              <a:rPr lang="it-IT" b="1" dirty="0"/>
              <a:t> </a:t>
            </a:r>
            <a:r>
              <a:rPr lang="it-IT" b="1" dirty="0" err="1"/>
              <a:t>contents</a:t>
            </a:r>
            <a:endParaRPr sz="1500" dirty="0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850" y="2661251"/>
            <a:ext cx="620550" cy="620550"/>
          </a:xfrm>
          <a:prstGeom prst="rect">
            <a:avLst/>
          </a:prstGeom>
          <a:noFill/>
          <a:ln>
            <a:solidFill>
              <a:srgbClr val="96C7FF"/>
            </a:solidFill>
          </a:ln>
        </p:spPr>
      </p:pic>
      <p:sp>
        <p:nvSpPr>
          <p:cNvPr id="117" name="Google Shape;117;p17"/>
          <p:cNvSpPr txBox="1"/>
          <p:nvPr/>
        </p:nvSpPr>
        <p:spPr>
          <a:xfrm>
            <a:off x="2234850" y="2656225"/>
            <a:ext cx="54063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IN THE CONTEXT OF A NETWORK IT’S OFTEN DIFFICULT TO BE AWARE OF THE RELATIONSHIPS WITHIN</a:t>
            </a:r>
            <a:endParaRPr lang="it-IT" sz="1600" dirty="0"/>
          </a:p>
          <a:p>
            <a:br>
              <a:rPr lang="it-IT" sz="1600" dirty="0"/>
            </a:br>
            <a:endParaRPr sz="1500" b="1" dirty="0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8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latin typeface="Impact"/>
                <a:ea typeface="Impact"/>
                <a:cs typeface="Impact"/>
                <a:sym typeface="Impact"/>
              </a:rPr>
              <a:t>Goals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397200" y="2022626"/>
            <a:ext cx="50640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sz="1800" dirty="0" err="1"/>
              <a:t>Provide</a:t>
            </a:r>
            <a:r>
              <a:rPr lang="it-IT" sz="1800" dirty="0"/>
              <a:t> a </a:t>
            </a:r>
            <a:r>
              <a:rPr lang="it-IT" sz="1800" dirty="0" err="1"/>
              <a:t>visual</a:t>
            </a:r>
            <a:r>
              <a:rPr lang="it-IT" sz="1800" dirty="0"/>
              <a:t> </a:t>
            </a:r>
            <a:r>
              <a:rPr lang="it-IT" sz="1800" dirty="0" err="1"/>
              <a:t>framework</a:t>
            </a:r>
            <a:r>
              <a:rPr lang="it-IT" sz="1800" dirty="0"/>
              <a:t> to </a:t>
            </a:r>
            <a:r>
              <a:rPr lang="it-IT" sz="1800" dirty="0" err="1"/>
              <a:t>these</a:t>
            </a:r>
            <a:r>
              <a:rPr lang="it-IT" sz="1800" dirty="0"/>
              <a:t> data in </a:t>
            </a:r>
            <a:r>
              <a:rPr lang="it-IT" sz="1800" dirty="0" err="1"/>
              <a:t>order</a:t>
            </a:r>
            <a:r>
              <a:rPr lang="it-IT" sz="1800" dirty="0"/>
              <a:t> to </a:t>
            </a:r>
            <a:r>
              <a:rPr lang="it-IT" sz="1800" dirty="0" err="1"/>
              <a:t>communicate</a:t>
            </a:r>
            <a:r>
              <a:rPr lang="it-IT" sz="1800" dirty="0"/>
              <a:t> </a:t>
            </a:r>
            <a:r>
              <a:rPr lang="it-IT" sz="1800" dirty="0" err="1"/>
              <a:t>them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clearly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possible</a:t>
            </a:r>
            <a:endParaRPr sz="2800" dirty="0"/>
          </a:p>
        </p:txBody>
      </p:sp>
      <p:sp>
        <p:nvSpPr>
          <p:cNvPr id="126" name="Google Shape;126;p18"/>
          <p:cNvSpPr txBox="1"/>
          <p:nvPr/>
        </p:nvSpPr>
        <p:spPr>
          <a:xfrm>
            <a:off x="2397200" y="849175"/>
            <a:ext cx="50640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dirty="0" err="1"/>
              <a:t>Collect</a:t>
            </a:r>
            <a:r>
              <a:rPr lang="it-IT" sz="1600" dirty="0"/>
              <a:t> data </a:t>
            </a:r>
            <a:r>
              <a:rPr lang="it-IT" sz="1600" dirty="0" err="1"/>
              <a:t>about</a:t>
            </a:r>
            <a:r>
              <a:rPr lang="it-IT" sz="1600" dirty="0"/>
              <a:t> </a:t>
            </a:r>
            <a:r>
              <a:rPr lang="it-IT" sz="1600" dirty="0" err="1"/>
              <a:t>collaboration</a:t>
            </a:r>
            <a:r>
              <a:rPr lang="it-IT" sz="1600" dirty="0"/>
              <a:t> </a:t>
            </a:r>
            <a:r>
              <a:rPr lang="it-IT" sz="1600" dirty="0" err="1"/>
              <a:t>activities</a:t>
            </a:r>
            <a:r>
              <a:rPr lang="it-IT" sz="1600" dirty="0"/>
              <a:t> </a:t>
            </a:r>
            <a:r>
              <a:rPr lang="it-IT" sz="1600" dirty="0" err="1"/>
              <a:t>among</a:t>
            </a:r>
            <a:r>
              <a:rPr lang="it-IT" sz="1600" dirty="0"/>
              <a:t> the </a:t>
            </a:r>
            <a:r>
              <a:rPr lang="it-IT" sz="1600" dirty="0" err="1"/>
              <a:t>institutions</a:t>
            </a:r>
            <a:r>
              <a:rPr lang="it-IT" sz="1600" dirty="0"/>
              <a:t> </a:t>
            </a:r>
            <a:r>
              <a:rPr lang="it-IT" sz="1600" dirty="0" err="1"/>
              <a:t>involved</a:t>
            </a:r>
            <a:r>
              <a:rPr lang="it-IT" sz="1600" dirty="0"/>
              <a:t> in DVRI in the </a:t>
            </a:r>
            <a:r>
              <a:rPr lang="it-IT" sz="1600" dirty="0" err="1"/>
              <a:t>years</a:t>
            </a:r>
            <a:r>
              <a:rPr lang="it-IT" sz="1600" dirty="0"/>
              <a:t> 2016, 2017 and 2018</a:t>
            </a:r>
            <a:endParaRPr lang="it-IT" sz="2000" dirty="0">
              <a:solidFill>
                <a:srgbClr val="000000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775" y="918251"/>
            <a:ext cx="620550" cy="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775" y="2210776"/>
            <a:ext cx="620550" cy="6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8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latin typeface="Impact"/>
                <a:ea typeface="Impact"/>
                <a:cs typeface="Impact"/>
                <a:sym typeface="Impact"/>
              </a:rPr>
              <a:t>Case Study: Max Planck Institute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284874493">
            <a:hlinkClick r:id="" action="ppaction://media"/>
            <a:extLst>
              <a:ext uri="{FF2B5EF4-FFF2-40B4-BE49-F238E27FC236}">
                <a16:creationId xmlns:a16="http://schemas.microsoft.com/office/drawing/2014/main" id="{FC04A059-E772-7848-A53D-AC37FE130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4250" y="229924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6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5"/>
          <p:cNvCxnSpPr/>
          <p:nvPr/>
        </p:nvCxnSpPr>
        <p:spPr>
          <a:xfrm rot="10800000" flipH="1">
            <a:off x="1135799" y="4655978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1071350" y="3872172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latin typeface="Impact"/>
                <a:ea typeface="Impact"/>
                <a:cs typeface="Impact"/>
                <a:sym typeface="Impact"/>
              </a:rPr>
              <a:t>W</a:t>
            </a:r>
            <a:r>
              <a:rPr lang="it" sz="4000" dirty="0">
                <a:latin typeface="Impact"/>
                <a:ea typeface="Impact"/>
                <a:cs typeface="Impact"/>
                <a:sym typeface="Impact"/>
              </a:rPr>
              <a:t>hat has been done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E2058E3-4FDB-6C4E-95CB-3E46327B46AA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677649" y="1551001"/>
            <a:ext cx="7330551" cy="11098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5F9A889E-ED68-9B48-B0C0-5416188C85E2}"/>
              </a:ext>
            </a:extLst>
          </p:cNvPr>
          <p:cNvSpPr/>
          <p:nvPr/>
        </p:nvSpPr>
        <p:spPr>
          <a:xfrm>
            <a:off x="677649" y="1352549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28C9C5A-E66A-854D-9E68-CFABD4F627ED}"/>
              </a:ext>
            </a:extLst>
          </p:cNvPr>
          <p:cNvSpPr/>
          <p:nvPr/>
        </p:nvSpPr>
        <p:spPr>
          <a:xfrm>
            <a:off x="7788699" y="1339978"/>
            <a:ext cx="439001" cy="419100"/>
          </a:xfrm>
          <a:prstGeom prst="ellipse">
            <a:avLst/>
          </a:prstGeom>
          <a:solidFill>
            <a:srgbClr val="96C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7B61E6-D0F3-9648-9A3D-E18A7A111844}"/>
              </a:ext>
            </a:extLst>
          </p:cNvPr>
          <p:cNvSpPr txBox="1"/>
          <p:nvPr/>
        </p:nvSpPr>
        <p:spPr>
          <a:xfrm>
            <a:off x="166898" y="241085"/>
            <a:ext cx="1966701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800" dirty="0" err="1"/>
              <a:t>SMArt</a:t>
            </a:r>
            <a:r>
              <a:rPr lang="it-IT" sz="1800" dirty="0"/>
              <a:t> Passport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597858-60BE-A04B-8C80-B04AF452AF73}"/>
              </a:ext>
            </a:extLst>
          </p:cNvPr>
          <p:cNvSpPr txBox="1"/>
          <p:nvPr/>
        </p:nvSpPr>
        <p:spPr>
          <a:xfrm>
            <a:off x="6722850" y="241085"/>
            <a:ext cx="226060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800" dirty="0" err="1"/>
              <a:t>Coordinated</a:t>
            </a:r>
            <a:r>
              <a:rPr lang="it-IT" sz="1800" dirty="0"/>
              <a:t> </a:t>
            </a:r>
            <a:r>
              <a:rPr lang="it-IT" sz="1800" dirty="0" err="1"/>
              <a:t>Galaxies</a:t>
            </a:r>
            <a:r>
              <a:rPr lang="it-IT" sz="1800" dirty="0"/>
              <a:t> of Culture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50AB7D1-39AD-CE45-B165-4B6EEF23691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97150" y="610417"/>
            <a:ext cx="0" cy="742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F407BB22-03E3-2B44-9EF2-6C668E255D5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008200" y="887416"/>
            <a:ext cx="0" cy="4525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oogle Shape;143;p19">
            <a:extLst>
              <a:ext uri="{FF2B5EF4-FFF2-40B4-BE49-F238E27FC236}">
                <a16:creationId xmlns:a16="http://schemas.microsoft.com/office/drawing/2014/main" id="{C0DB5D0F-ED21-C145-B9DB-03C94CF45EDA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4724400" y="1759078"/>
            <a:ext cx="3283800" cy="2254870"/>
          </a:xfrm>
          <a:prstGeom prst="bentConnector2">
            <a:avLst/>
          </a:prstGeom>
          <a:noFill/>
          <a:ln w="28575" cap="flat" cmpd="sng">
            <a:solidFill>
              <a:srgbClr val="4D97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1E603E3-61AD-AC4D-8DCE-FFDF7B3A6BD3}"/>
              </a:ext>
            </a:extLst>
          </p:cNvPr>
          <p:cNvSpPr txBox="1"/>
          <p:nvPr/>
        </p:nvSpPr>
        <p:spPr>
          <a:xfrm>
            <a:off x="1140939" y="1767178"/>
            <a:ext cx="3306197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Community-</a:t>
            </a:r>
            <a:r>
              <a:rPr lang="it-IT" sz="1500" dirty="0" err="1"/>
              <a:t>based</a:t>
            </a:r>
            <a:r>
              <a:rPr lang="it-IT" sz="1500" dirty="0"/>
              <a:t> </a:t>
            </a:r>
            <a:r>
              <a:rPr lang="it-IT" sz="1500" dirty="0" err="1"/>
              <a:t>district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Welcome </a:t>
            </a:r>
            <a:r>
              <a:rPr lang="it-IT" sz="1500" dirty="0" err="1"/>
              <a:t>international</a:t>
            </a:r>
            <a:r>
              <a:rPr lang="it-IT" sz="1500" dirty="0"/>
              <a:t> </a:t>
            </a:r>
            <a:r>
              <a:rPr lang="it-IT" sz="1500" dirty="0" err="1"/>
              <a:t>researchers</a:t>
            </a:r>
            <a:r>
              <a:rPr lang="it-IT" sz="1500" dirty="0"/>
              <a:t>, </a:t>
            </a:r>
            <a:r>
              <a:rPr lang="it-IT" sz="1500" dirty="0" err="1"/>
              <a:t>particularly</a:t>
            </a:r>
            <a:r>
              <a:rPr lang="it-IT" sz="1500" dirty="0"/>
              <a:t> </a:t>
            </a:r>
            <a:r>
              <a:rPr lang="it-IT" sz="1500" dirty="0" err="1"/>
              <a:t>youth</a:t>
            </a:r>
            <a:r>
              <a:rPr lang="it-IT" sz="1500" dirty="0"/>
              <a:t> and </a:t>
            </a:r>
            <a:r>
              <a:rPr lang="it-IT" sz="1500" dirty="0" err="1"/>
              <a:t>women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Share </a:t>
            </a:r>
            <a:r>
              <a:rPr lang="it-IT" sz="1500" dirty="0" err="1"/>
              <a:t>resources</a:t>
            </a:r>
            <a:r>
              <a:rPr lang="it-IT" sz="1500" dirty="0"/>
              <a:t>, </a:t>
            </a:r>
            <a:r>
              <a:rPr lang="it-IT" sz="1500" dirty="0" err="1"/>
              <a:t>knowledge</a:t>
            </a:r>
            <a:r>
              <a:rPr lang="it-IT" sz="1500" dirty="0"/>
              <a:t>, </a:t>
            </a:r>
            <a:r>
              <a:rPr lang="it-IT" sz="1500" dirty="0" err="1"/>
              <a:t>instruments</a:t>
            </a:r>
            <a:r>
              <a:rPr lang="it-IT" sz="1500" dirty="0"/>
              <a:t>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Ideation</a:t>
            </a:r>
            <a:r>
              <a:rPr lang="it-IT" sz="1500" dirty="0"/>
              <a:t> and Production of innovative and </a:t>
            </a:r>
            <a:r>
              <a:rPr lang="it-IT" sz="1500" dirty="0" err="1"/>
              <a:t>useful</a:t>
            </a:r>
            <a:r>
              <a:rPr lang="it-IT" sz="1500" dirty="0"/>
              <a:t> </a:t>
            </a:r>
            <a:r>
              <a:rPr lang="it-IT" sz="1500" dirty="0" err="1"/>
              <a:t>tools</a:t>
            </a:r>
            <a:r>
              <a:rPr lang="it-IT" sz="1500" dirty="0"/>
              <a:t> for the </a:t>
            </a:r>
            <a:r>
              <a:rPr lang="it-IT" sz="1500" dirty="0" err="1"/>
              <a:t>Ecosystem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EAD9CEE-002B-564D-A5FF-D89928992872}"/>
              </a:ext>
            </a:extLst>
          </p:cNvPr>
          <p:cNvSpPr txBox="1"/>
          <p:nvPr/>
        </p:nvSpPr>
        <p:spPr>
          <a:xfrm>
            <a:off x="4447136" y="1742021"/>
            <a:ext cx="316086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Share </a:t>
            </a:r>
            <a:r>
              <a:rPr lang="it-IT" sz="1500" dirty="0" err="1"/>
              <a:t>resources</a:t>
            </a:r>
            <a:r>
              <a:rPr lang="it-IT" sz="1500" dirty="0"/>
              <a:t>, </a:t>
            </a:r>
            <a:r>
              <a:rPr lang="it-IT" sz="1500" dirty="0" err="1"/>
              <a:t>knowledge</a:t>
            </a:r>
            <a:r>
              <a:rPr lang="it-IT" sz="1500" dirty="0"/>
              <a:t>, </a:t>
            </a:r>
            <a:r>
              <a:rPr lang="it-IT" sz="1500" dirty="0" err="1"/>
              <a:t>instruments</a:t>
            </a:r>
            <a:r>
              <a:rPr lang="it-IT" sz="1500" dirty="0"/>
              <a:t>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Transmission</a:t>
            </a:r>
            <a:r>
              <a:rPr lang="it-IT" sz="1500" dirty="0"/>
              <a:t>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Map</a:t>
            </a:r>
            <a:r>
              <a:rPr lang="it-IT" sz="1500" dirty="0"/>
              <a:t> </a:t>
            </a:r>
            <a:r>
              <a:rPr lang="it-IT" sz="1500" dirty="0" err="1"/>
              <a:t>interdipendency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</a:t>
            </a:r>
            <a:r>
              <a:rPr lang="it-IT" sz="1500" dirty="0" err="1"/>
              <a:t>actors</a:t>
            </a:r>
            <a:r>
              <a:rPr lang="it-IT" sz="1500" dirty="0"/>
              <a:t>: </a:t>
            </a:r>
            <a:r>
              <a:rPr lang="it-IT" sz="1500" dirty="0" err="1"/>
              <a:t>collaborations</a:t>
            </a:r>
            <a:r>
              <a:rPr lang="it-IT" sz="1500" dirty="0"/>
              <a:t> and </a:t>
            </a:r>
            <a:r>
              <a:rPr lang="it-IT" sz="1500" dirty="0" err="1"/>
              <a:t>projects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Map</a:t>
            </a:r>
            <a:r>
              <a:rPr lang="it-IT" sz="1500" dirty="0"/>
              <a:t> the </a:t>
            </a:r>
            <a:r>
              <a:rPr lang="it-IT" sz="1500" dirty="0" err="1"/>
              <a:t>different</a:t>
            </a:r>
            <a:r>
              <a:rPr lang="it-IT" sz="1500" dirty="0"/>
              <a:t> </a:t>
            </a:r>
            <a:r>
              <a:rPr lang="it-IT" sz="1500" dirty="0" err="1"/>
              <a:t>specializations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</a:t>
            </a:r>
            <a:r>
              <a:rPr lang="it-IT" sz="1500" dirty="0" err="1"/>
              <a:t>actors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cxnSp>
        <p:nvCxnSpPr>
          <p:cNvPr id="55" name="Google Shape;143;p19">
            <a:extLst>
              <a:ext uri="{FF2B5EF4-FFF2-40B4-BE49-F238E27FC236}">
                <a16:creationId xmlns:a16="http://schemas.microsoft.com/office/drawing/2014/main" id="{95B87E78-3116-0C42-8DB0-89AB7B6B80BC}"/>
              </a:ext>
            </a:extLst>
          </p:cNvPr>
          <p:cNvCxnSpPr>
            <a:cxnSpLocks/>
          </p:cNvCxnSpPr>
          <p:nvPr/>
        </p:nvCxnSpPr>
        <p:spPr>
          <a:xfrm rot="10800000">
            <a:off x="909554" y="1771649"/>
            <a:ext cx="3014747" cy="2242298"/>
          </a:xfrm>
          <a:prstGeom prst="bentConnector3">
            <a:avLst>
              <a:gd name="adj1" fmla="val 97181"/>
            </a:avLst>
          </a:prstGeom>
          <a:noFill/>
          <a:ln w="28575" cap="flat" cmpd="sng">
            <a:solidFill>
              <a:srgbClr val="4D97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Freccia bidirezionale orizzontale 78">
            <a:extLst>
              <a:ext uri="{FF2B5EF4-FFF2-40B4-BE49-F238E27FC236}">
                <a16:creationId xmlns:a16="http://schemas.microsoft.com/office/drawing/2014/main" id="{E03CFC07-D7DE-A642-B450-E2A1A5811800}"/>
              </a:ext>
            </a:extLst>
          </p:cNvPr>
          <p:cNvSpPr/>
          <p:nvPr/>
        </p:nvSpPr>
        <p:spPr>
          <a:xfrm>
            <a:off x="2846936" y="297181"/>
            <a:ext cx="3200400" cy="31323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04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7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Science Gallery Venice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 err="1">
                <a:latin typeface="Impact"/>
                <a:ea typeface="Impact"/>
                <a:cs typeface="Impact"/>
                <a:sym typeface="Impact"/>
              </a:rPr>
              <a:t>Founding</a:t>
            </a:r>
            <a:r>
              <a:rPr lang="it-IT" sz="2500" dirty="0"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it-IT" sz="2500" dirty="0" err="1">
                <a:latin typeface="Impact"/>
                <a:ea typeface="Impact"/>
                <a:cs typeface="Impact"/>
                <a:sym typeface="Impact"/>
              </a:rPr>
              <a:t>Partners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5A43F5-AC41-D84E-BEBD-F10DB4316DDC}"/>
              </a:ext>
            </a:extLst>
          </p:cNvPr>
          <p:cNvSpPr txBox="1"/>
          <p:nvPr/>
        </p:nvSpPr>
        <p:spPr>
          <a:xfrm>
            <a:off x="3402174" y="524675"/>
            <a:ext cx="3993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How to </a:t>
            </a:r>
            <a:r>
              <a:rPr lang="it-IT" sz="3600" dirty="0" err="1">
                <a:solidFill>
                  <a:schemeClr val="bg1"/>
                </a:solidFill>
              </a:rPr>
              <a:t>increase</a:t>
            </a:r>
            <a:r>
              <a:rPr lang="it-IT" sz="3600" dirty="0">
                <a:solidFill>
                  <a:schemeClr val="bg1"/>
                </a:solidFill>
              </a:rPr>
              <a:t> the </a:t>
            </a:r>
            <a:r>
              <a:rPr lang="it-IT" sz="3600" dirty="0" err="1">
                <a:solidFill>
                  <a:schemeClr val="bg1"/>
                </a:solidFill>
              </a:rPr>
              <a:t>collaboration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within</a:t>
            </a:r>
            <a:r>
              <a:rPr lang="it-IT" sz="3600" dirty="0">
                <a:solidFill>
                  <a:schemeClr val="bg1"/>
                </a:solidFill>
              </a:rPr>
              <a:t> the Science Gallery </a:t>
            </a:r>
            <a:r>
              <a:rPr lang="it-IT" sz="3600" dirty="0" err="1">
                <a:solidFill>
                  <a:schemeClr val="bg1"/>
                </a:solidFill>
              </a:rPr>
              <a:t>Venice</a:t>
            </a:r>
            <a:r>
              <a:rPr lang="it-IT" sz="3600" dirty="0">
                <a:solidFill>
                  <a:schemeClr val="bg1"/>
                </a:solidFill>
              </a:rPr>
              <a:t> Project?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89F9D3-89F4-7A44-8562-D559F651C6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350" y="184231"/>
            <a:ext cx="1954404" cy="141307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EB643C0-AC32-044C-A114-61BEDC6F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73567">
            <a:off x="6613777" y="2522571"/>
            <a:ext cx="1954404" cy="14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3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5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1050500" y="4381498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latin typeface="Impact"/>
                <a:ea typeface="Impact"/>
                <a:cs typeface="Impact"/>
                <a:sym typeface="Impact"/>
              </a:rPr>
              <a:t>Development of </a:t>
            </a:r>
            <a:r>
              <a:rPr lang="it-IT" sz="4000" dirty="0" err="1">
                <a:latin typeface="Impact"/>
                <a:ea typeface="Impact"/>
                <a:cs typeface="Impact"/>
                <a:sym typeface="Impact"/>
              </a:rPr>
              <a:t>Collaborations</a:t>
            </a:r>
            <a:r>
              <a:rPr lang="it-IT" sz="4000" dirty="0">
                <a:latin typeface="Impact"/>
                <a:ea typeface="Impact"/>
                <a:cs typeface="Impact"/>
                <a:sym typeface="Impact"/>
              </a:rPr>
              <a:t> with Science Gallery </a:t>
            </a:r>
            <a:r>
              <a:rPr lang="it-IT" sz="4000" dirty="0" err="1">
                <a:latin typeface="Impact"/>
                <a:ea typeface="Impact"/>
                <a:cs typeface="Impact"/>
                <a:sym typeface="Impact"/>
              </a:rPr>
              <a:t>Venice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E2058E3-4FDB-6C4E-95CB-3E46327B46AA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>
            <a:off x="677649" y="1562099"/>
            <a:ext cx="1721965" cy="19045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5F9A889E-ED68-9B48-B0C0-5416188C85E2}"/>
              </a:ext>
            </a:extLst>
          </p:cNvPr>
          <p:cNvSpPr/>
          <p:nvPr/>
        </p:nvSpPr>
        <p:spPr>
          <a:xfrm>
            <a:off x="677649" y="1352549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28C9C5A-E66A-854D-9E68-CFABD4F627ED}"/>
              </a:ext>
            </a:extLst>
          </p:cNvPr>
          <p:cNvSpPr/>
          <p:nvPr/>
        </p:nvSpPr>
        <p:spPr>
          <a:xfrm>
            <a:off x="1960613" y="1371594"/>
            <a:ext cx="439001" cy="419100"/>
          </a:xfrm>
          <a:prstGeom prst="ellipse">
            <a:avLst/>
          </a:prstGeom>
          <a:solidFill>
            <a:srgbClr val="96C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FE556B-47C9-8A44-8E7C-2360F8F7C168}"/>
              </a:ext>
            </a:extLst>
          </p:cNvPr>
          <p:cNvSpPr/>
          <p:nvPr/>
        </p:nvSpPr>
        <p:spPr>
          <a:xfrm>
            <a:off x="6559839" y="1354447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7B61E6-D0F3-9648-9A3D-E18A7A111844}"/>
              </a:ext>
            </a:extLst>
          </p:cNvPr>
          <p:cNvSpPr txBox="1"/>
          <p:nvPr/>
        </p:nvSpPr>
        <p:spPr>
          <a:xfrm>
            <a:off x="166900" y="428823"/>
            <a:ext cx="1460500" cy="3077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SMArt</a:t>
            </a:r>
            <a:r>
              <a:rPr lang="it-IT" dirty="0"/>
              <a:t> Passport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597858-60BE-A04B-8C80-B04AF452AF73}"/>
              </a:ext>
            </a:extLst>
          </p:cNvPr>
          <p:cNvSpPr txBox="1"/>
          <p:nvPr/>
        </p:nvSpPr>
        <p:spPr>
          <a:xfrm>
            <a:off x="2027451" y="273373"/>
            <a:ext cx="2260600" cy="52322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Coordinated</a:t>
            </a:r>
            <a:r>
              <a:rPr lang="it-IT" dirty="0"/>
              <a:t> </a:t>
            </a:r>
            <a:r>
              <a:rPr lang="it-IT" dirty="0" err="1"/>
              <a:t>Galaxies</a:t>
            </a:r>
            <a:r>
              <a:rPr lang="it-IT" dirty="0"/>
              <a:t> of Culture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8CDE66-2202-3F4C-B3D4-0DB8507D00AC}"/>
              </a:ext>
            </a:extLst>
          </p:cNvPr>
          <p:cNvSpPr txBox="1"/>
          <p:nvPr/>
        </p:nvSpPr>
        <p:spPr>
          <a:xfrm>
            <a:off x="5645080" y="192909"/>
            <a:ext cx="2260600" cy="52322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Cooperation</a:t>
            </a:r>
            <a:r>
              <a:rPr lang="it-IT" dirty="0"/>
              <a:t> with Science Gallery </a:t>
            </a:r>
            <a:r>
              <a:rPr lang="it-IT" dirty="0" err="1"/>
              <a:t>Venice</a:t>
            </a:r>
            <a:endParaRPr lang="it-IT" dirty="0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50AB7D1-39AD-CE45-B165-4B6EEF236916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897150" y="736600"/>
            <a:ext cx="0" cy="6159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F407BB22-03E3-2B44-9EF2-6C668E255D5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180114" y="796594"/>
            <a:ext cx="1" cy="5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2E769F1E-4D2B-B445-A80B-D488A01BFCCD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6775380" y="716129"/>
            <a:ext cx="4174" cy="63943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2DD7978-F15E-914E-88AD-011E4F7B018D}"/>
              </a:ext>
            </a:extLst>
          </p:cNvPr>
          <p:cNvSpPr txBox="1"/>
          <p:nvPr/>
        </p:nvSpPr>
        <p:spPr>
          <a:xfrm>
            <a:off x="2410857" y="2348548"/>
            <a:ext cx="4102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Development of </a:t>
            </a:r>
            <a:r>
              <a:rPr lang="it-IT" dirty="0" err="1"/>
              <a:t>interdisciplinary</a:t>
            </a:r>
            <a:r>
              <a:rPr lang="it-IT" dirty="0"/>
              <a:t> </a:t>
            </a:r>
            <a:r>
              <a:rPr lang="it-IT" dirty="0" err="1"/>
              <a:t>activites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Facilitate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collaboration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content-driven</a:t>
            </a:r>
            <a:r>
              <a:rPr lang="it-IT" dirty="0"/>
              <a:t> </a:t>
            </a:r>
            <a:r>
              <a:rPr lang="it-IT" dirty="0" err="1"/>
              <a:t>activities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Development of the community of </a:t>
            </a:r>
            <a:r>
              <a:rPr lang="it-IT" dirty="0" err="1"/>
              <a:t>researchers</a:t>
            </a:r>
            <a:r>
              <a:rPr lang="it-IT" dirty="0"/>
              <a:t> and </a:t>
            </a:r>
            <a:r>
              <a:rPr lang="it-IT" dirty="0" err="1"/>
              <a:t>artists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Public engagement of </a:t>
            </a:r>
            <a:r>
              <a:rPr lang="it-IT" dirty="0" err="1"/>
              <a:t>young</a:t>
            </a:r>
            <a:r>
              <a:rPr lang="it-IT" dirty="0"/>
              <a:t> </a:t>
            </a:r>
            <a:r>
              <a:rPr lang="it-IT" dirty="0" err="1"/>
              <a:t>adults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C657744-0A10-524C-84EE-B2A2C45DAD08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2399614" y="1563997"/>
            <a:ext cx="4160225" cy="17147"/>
          </a:xfrm>
          <a:prstGeom prst="line">
            <a:avLst/>
          </a:prstGeom>
          <a:ln w="698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E19EEDB2-2834-A84A-84C9-A5D74D8624EC}"/>
              </a:ext>
            </a:extLst>
          </p:cNvPr>
          <p:cNvCxnSpPr>
            <a:cxnSpLocks/>
            <a:stCxn id="9" idx="4"/>
            <a:endCxn id="10" idx="4"/>
          </p:cNvCxnSpPr>
          <p:nvPr/>
        </p:nvCxnSpPr>
        <p:spPr>
          <a:xfrm rot="5400000" flipH="1" flipV="1">
            <a:off x="4471153" y="-517492"/>
            <a:ext cx="17147" cy="4599226"/>
          </a:xfrm>
          <a:prstGeom prst="bentConnector3">
            <a:avLst>
              <a:gd name="adj1" fmla="val -1333178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78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9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How to proceed: 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Creating the Galaxies through Design Thinking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6" name="Google Shape;136;p19" descr="design_thinking_process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509" y="1122273"/>
            <a:ext cx="5709072" cy="22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322987" y="2614612"/>
            <a:ext cx="1757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1957508" y="411476"/>
            <a:ext cx="2393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 dirty="0"/>
              <a:t>Interviewing each delegate of the Institution</a:t>
            </a:r>
            <a:endParaRPr sz="1000" dirty="0"/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it" sz="1000" dirty="0">
                <a:solidFill>
                  <a:srgbClr val="000000"/>
                </a:solidFill>
              </a:rPr>
              <a:t>Exploring Institution Website</a:t>
            </a:r>
            <a:endParaRPr sz="1000" dirty="0"/>
          </a:p>
        </p:txBody>
      </p:sp>
      <p:sp>
        <p:nvSpPr>
          <p:cNvPr id="139" name="Google Shape;139;p19"/>
          <p:cNvSpPr txBox="1"/>
          <p:nvPr/>
        </p:nvSpPr>
        <p:spPr>
          <a:xfrm>
            <a:off x="2003711" y="2967076"/>
            <a:ext cx="2301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Pinpoint the network actors</a:t>
            </a:r>
            <a:endParaRPr sz="1000"/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Understand projects identities</a:t>
            </a:r>
            <a:endParaRPr sz="1000"/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Express areas of interest</a:t>
            </a:r>
            <a:endParaRPr sz="1000"/>
          </a:p>
        </p:txBody>
      </p:sp>
      <p:sp>
        <p:nvSpPr>
          <p:cNvPr id="140" name="Google Shape;140;p19"/>
          <p:cNvSpPr txBox="1"/>
          <p:nvPr/>
        </p:nvSpPr>
        <p:spPr>
          <a:xfrm>
            <a:off x="4918716" y="525362"/>
            <a:ext cx="2301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Creating</a:t>
            </a:r>
            <a:r>
              <a:rPr lang="it" sz="1000">
                <a:solidFill>
                  <a:srgbClr val="000000"/>
                </a:solidFill>
              </a:rPr>
              <a:t> </a:t>
            </a:r>
            <a:r>
              <a:rPr lang="it" sz="1000"/>
              <a:t>DB structure</a:t>
            </a:r>
            <a:endParaRPr sz="1000"/>
          </a:p>
          <a:p>
            <a:pPr marL="4572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" sz="1000"/>
              <a:t>Creating Web Architecture</a:t>
            </a:r>
            <a:endParaRPr sz="1000"/>
          </a:p>
        </p:txBody>
      </p:sp>
      <p:sp>
        <p:nvSpPr>
          <p:cNvPr id="141" name="Google Shape;141;p19"/>
          <p:cNvSpPr txBox="1"/>
          <p:nvPr/>
        </p:nvSpPr>
        <p:spPr>
          <a:xfrm>
            <a:off x="5909110" y="1230738"/>
            <a:ext cx="19119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Realize what we have ideated</a:t>
            </a:r>
            <a:endParaRPr sz="1000"/>
          </a:p>
        </p:txBody>
      </p:sp>
      <p:sp>
        <p:nvSpPr>
          <p:cNvPr id="142" name="Google Shape;142;p19"/>
          <p:cNvSpPr txBox="1"/>
          <p:nvPr/>
        </p:nvSpPr>
        <p:spPr>
          <a:xfrm>
            <a:off x="5970952" y="3509678"/>
            <a:ext cx="1695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Presenting our project to institutions</a:t>
            </a:r>
            <a:endParaRPr sz="1000"/>
          </a:p>
        </p:txBody>
      </p:sp>
      <p:cxnSp>
        <p:nvCxnSpPr>
          <p:cNvPr id="143" name="Google Shape;143;p19"/>
          <p:cNvCxnSpPr>
            <a:endCxn id="138" idx="1"/>
          </p:cNvCxnSpPr>
          <p:nvPr/>
        </p:nvCxnSpPr>
        <p:spPr>
          <a:xfrm rot="5400000" flipH="1">
            <a:off x="1636508" y="1041776"/>
            <a:ext cx="770400" cy="128400"/>
          </a:xfrm>
          <a:prstGeom prst="bentConnector4">
            <a:avLst>
              <a:gd name="adj1" fmla="val 29932"/>
              <a:gd name="adj2" fmla="val 235916"/>
            </a:avLst>
          </a:prstGeom>
          <a:noFill/>
          <a:ln w="28575" cap="flat" cmpd="sng">
            <a:solidFill>
              <a:srgbClr val="4D97F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>
            <a:endCxn id="139" idx="1"/>
          </p:cNvCxnSpPr>
          <p:nvPr/>
        </p:nvCxnSpPr>
        <p:spPr>
          <a:xfrm flipH="1">
            <a:off x="2003711" y="2500576"/>
            <a:ext cx="1191900" cy="775800"/>
          </a:xfrm>
          <a:prstGeom prst="bentConnector3">
            <a:avLst>
              <a:gd name="adj1" fmla="val 114648"/>
            </a:avLst>
          </a:prstGeom>
          <a:noFill/>
          <a:ln w="28575" cap="flat" cmpd="sng">
            <a:solidFill>
              <a:srgbClr val="A5D0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>
            <a:endCxn id="140" idx="1"/>
          </p:cNvCxnSpPr>
          <p:nvPr/>
        </p:nvCxnSpPr>
        <p:spPr>
          <a:xfrm rot="-5400000">
            <a:off x="4701366" y="893912"/>
            <a:ext cx="330900" cy="103800"/>
          </a:xfrm>
          <a:prstGeom prst="bentConnector2">
            <a:avLst/>
          </a:prstGeom>
          <a:noFill/>
          <a:ln w="28575" cap="flat" cmpd="sng">
            <a:solidFill>
              <a:srgbClr val="F3BE3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>
            <a:endCxn id="141" idx="1"/>
          </p:cNvCxnSpPr>
          <p:nvPr/>
        </p:nvCxnSpPr>
        <p:spPr>
          <a:xfrm rot="-5400000">
            <a:off x="5699710" y="1455288"/>
            <a:ext cx="249600" cy="169200"/>
          </a:xfrm>
          <a:prstGeom prst="bent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9"/>
          <p:cNvCxnSpPr>
            <a:endCxn id="142" idx="1"/>
          </p:cNvCxnSpPr>
          <p:nvPr/>
        </p:nvCxnSpPr>
        <p:spPr>
          <a:xfrm rot="5400000">
            <a:off x="5863402" y="3161528"/>
            <a:ext cx="689100" cy="474000"/>
          </a:xfrm>
          <a:prstGeom prst="bentConnector4">
            <a:avLst>
              <a:gd name="adj1" fmla="val 33069"/>
              <a:gd name="adj2" fmla="val 1368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0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0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Sources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Data Collecting</a:t>
            </a:r>
            <a:endParaRPr sz="25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1452713" y="349976"/>
            <a:ext cx="1896900" cy="1703400"/>
          </a:xfrm>
          <a:prstGeom prst="ellipse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1736663" y="641581"/>
            <a:ext cx="1329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002060"/>
                </a:solidFill>
              </a:rPr>
              <a:t>12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</a:rPr>
              <a:t>Institution Websites to Explore</a:t>
            </a:r>
            <a:endParaRPr dirty="0"/>
          </a:p>
        </p:txBody>
      </p:sp>
      <p:sp>
        <p:nvSpPr>
          <p:cNvPr id="157" name="Google Shape;157;p20"/>
          <p:cNvSpPr/>
          <p:nvPr/>
        </p:nvSpPr>
        <p:spPr>
          <a:xfrm>
            <a:off x="5794395" y="349976"/>
            <a:ext cx="1896900" cy="1703400"/>
          </a:xfrm>
          <a:prstGeom prst="ellipse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6078345" y="507388"/>
            <a:ext cx="1329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073E87"/>
                </a:solidFill>
              </a:rPr>
              <a:t>7000</a:t>
            </a:r>
            <a:endParaRPr dirty="0">
              <a:solidFill>
                <a:srgbClr val="073E87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3F3F3"/>
                </a:solidFill>
              </a:rPr>
              <a:t>Projects since 2016 to analyse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E191A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4859983" y="2053316"/>
            <a:ext cx="1896900" cy="1703400"/>
          </a:xfrm>
          <a:prstGeom prst="ellipse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5190408" y="2263314"/>
            <a:ext cx="1329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FFFF"/>
                </a:solidFill>
              </a:rPr>
              <a:t>more than</a:t>
            </a:r>
            <a:r>
              <a:rPr lang="it" b="1" dirty="0">
                <a:solidFill>
                  <a:srgbClr val="31B6FD"/>
                </a:solidFill>
              </a:rPr>
              <a:t> </a:t>
            </a:r>
            <a:r>
              <a:rPr lang="it" b="1" dirty="0">
                <a:solidFill>
                  <a:srgbClr val="002060"/>
                </a:solidFill>
              </a:rPr>
              <a:t>200</a:t>
            </a:r>
            <a:endParaRPr lang="it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FFFF"/>
                </a:solidFill>
              </a:rPr>
              <a:t>keywords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623554" y="297450"/>
            <a:ext cx="1896900" cy="1703400"/>
          </a:xfrm>
          <a:prstGeom prst="ellipse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3907504" y="507388"/>
            <a:ext cx="1329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073E87"/>
                </a:solidFill>
              </a:rPr>
              <a:t>2</a:t>
            </a:r>
            <a:r>
              <a:rPr lang="it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Interviews to </a:t>
            </a:r>
            <a:r>
              <a:rPr lang="it" b="1">
                <a:solidFill>
                  <a:srgbClr val="073E87"/>
                </a:solidFill>
              </a:rPr>
              <a:t>each</a:t>
            </a:r>
            <a:endParaRPr b="1">
              <a:solidFill>
                <a:srgbClr val="073E87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Institution delegate</a:t>
            </a:r>
            <a:endParaRPr b="1">
              <a:solidFill>
                <a:srgbClr val="0E191A"/>
              </a:solidFill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568320" y="2053316"/>
            <a:ext cx="1896900" cy="1703400"/>
          </a:xfrm>
          <a:prstGeom prst="ellipse">
            <a:avLst/>
          </a:prstGeom>
          <a:solidFill>
            <a:srgbClr val="96C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852270" y="2344921"/>
            <a:ext cx="13293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073E87"/>
                </a:solidFill>
              </a:rPr>
              <a:t>235</a:t>
            </a:r>
            <a:r>
              <a:rPr lang="it" b="1" dirty="0">
                <a:solidFill>
                  <a:srgbClr val="0E191A"/>
                </a:solidFill>
              </a:rPr>
              <a:t> </a:t>
            </a:r>
            <a:r>
              <a:rPr lang="it" dirty="0">
                <a:solidFill>
                  <a:srgbClr val="FFFFFF"/>
                </a:solidFill>
              </a:rPr>
              <a:t>Community members to record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E191A"/>
              </a:solidFill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8747400" y="0"/>
            <a:ext cx="396600" cy="2571600"/>
          </a:xfrm>
          <a:prstGeom prst="rect">
            <a:avLst/>
          </a:prstGeom>
          <a:solidFill>
            <a:srgbClr val="4D9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E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M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P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A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TH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Z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8747400" y="2571750"/>
            <a:ext cx="396600" cy="2571600"/>
          </a:xfrm>
          <a:prstGeom prst="rect">
            <a:avLst/>
          </a:prstGeom>
          <a:solidFill>
            <a:srgbClr val="A5D0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E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F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N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" name="Pentagono 4">
            <a:extLst>
              <a:ext uri="{FF2B5EF4-FFF2-40B4-BE49-F238E27FC236}">
                <a16:creationId xmlns:a16="http://schemas.microsoft.com/office/drawing/2014/main" id="{F2DC8268-7D81-4045-A338-8E7CB2EDE1CE}"/>
              </a:ext>
            </a:extLst>
          </p:cNvPr>
          <p:cNvSpPr/>
          <p:nvPr/>
        </p:nvSpPr>
        <p:spPr>
          <a:xfrm>
            <a:off x="-3542" y="2426528"/>
            <a:ext cx="2222500" cy="933593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SMArt</a:t>
            </a:r>
            <a:r>
              <a:rPr lang="it-IT" dirty="0"/>
              <a:t>  Passport </a:t>
            </a:r>
            <a:r>
              <a:rPr lang="it-IT" dirty="0" err="1"/>
              <a:t>Users</a:t>
            </a:r>
            <a:r>
              <a:rPr lang="it-IT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63A8A3-F42D-C047-A700-48F913B2257B}"/>
              </a:ext>
            </a:extLst>
          </p:cNvPr>
          <p:cNvSpPr txBox="1"/>
          <p:nvPr/>
        </p:nvSpPr>
        <p:spPr>
          <a:xfrm>
            <a:off x="4163863" y="1595475"/>
            <a:ext cx="3993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Why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i="1" dirty="0" err="1">
                <a:solidFill>
                  <a:schemeClr val="bg1"/>
                </a:solidFill>
              </a:rPr>
              <a:t>Coordinated</a:t>
            </a:r>
            <a:r>
              <a:rPr lang="it-IT" sz="3600" i="1" dirty="0">
                <a:solidFill>
                  <a:schemeClr val="bg1"/>
                </a:solidFill>
              </a:rPr>
              <a:t> </a:t>
            </a:r>
            <a:r>
              <a:rPr lang="it-IT" sz="3600" i="1" dirty="0" err="1">
                <a:solidFill>
                  <a:schemeClr val="bg1"/>
                </a:solidFill>
              </a:rPr>
              <a:t>Galaxies</a:t>
            </a:r>
            <a:r>
              <a:rPr lang="it-IT" sz="3600" i="1" dirty="0">
                <a:solidFill>
                  <a:schemeClr val="bg1"/>
                </a:solidFill>
              </a:rPr>
              <a:t> of Culture</a:t>
            </a:r>
            <a:r>
              <a:rPr lang="it-IT" sz="3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614AC6-6700-104C-9408-88748594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1740" y="612495"/>
            <a:ext cx="1954404" cy="14130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7FCC5F-92F2-3940-8088-2D9C84D7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73567">
            <a:off x="6984167" y="2950835"/>
            <a:ext cx="1954404" cy="14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9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1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Which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data?</a:t>
            </a:r>
            <a:endParaRPr sz="25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6994888-98A2-BB47-BE9B-370A4628B655}"/>
              </a:ext>
            </a:extLst>
          </p:cNvPr>
          <p:cNvSpPr/>
          <p:nvPr/>
        </p:nvSpPr>
        <p:spPr>
          <a:xfrm>
            <a:off x="621141" y="1159809"/>
            <a:ext cx="183600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INSTITUTION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009A685-2C1E-CA49-95D4-6B36A1342568}"/>
              </a:ext>
            </a:extLst>
          </p:cNvPr>
          <p:cNvSpPr/>
          <p:nvPr/>
        </p:nvSpPr>
        <p:spPr>
          <a:xfrm>
            <a:off x="3301249" y="1159809"/>
            <a:ext cx="183600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PROJECT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514C11-F207-A644-B821-7579BF4AE368}"/>
              </a:ext>
            </a:extLst>
          </p:cNvPr>
          <p:cNvSpPr/>
          <p:nvPr/>
        </p:nvSpPr>
        <p:spPr>
          <a:xfrm>
            <a:off x="6086229" y="1159809"/>
            <a:ext cx="192197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MACROAREA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1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Which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data?</a:t>
            </a:r>
          </a:p>
        </p:txBody>
      </p:sp>
      <p:sp>
        <p:nvSpPr>
          <p:cNvPr id="175" name="Google Shape;175;p21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6994888-98A2-BB47-BE9B-370A4628B655}"/>
              </a:ext>
            </a:extLst>
          </p:cNvPr>
          <p:cNvSpPr/>
          <p:nvPr/>
        </p:nvSpPr>
        <p:spPr>
          <a:xfrm>
            <a:off x="1071350" y="1070909"/>
            <a:ext cx="183600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INSTITUTION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444412-880E-A740-95D1-AE9CD077B83C}"/>
              </a:ext>
            </a:extLst>
          </p:cNvPr>
          <p:cNvSpPr txBox="1"/>
          <p:nvPr/>
        </p:nvSpPr>
        <p:spPr>
          <a:xfrm>
            <a:off x="5185620" y="523489"/>
            <a:ext cx="2090637" cy="3370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Name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Legal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Foundation </a:t>
            </a:r>
            <a:r>
              <a:rPr lang="it-IT" sz="1600" b="1" dirty="0" err="1"/>
              <a:t>Year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Mission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History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Social </a:t>
            </a:r>
            <a:r>
              <a:rPr lang="it-IT" sz="1600" b="1" dirty="0" err="1"/>
              <a:t>Contacts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u="sng" dirty="0" err="1">
                <a:solidFill>
                  <a:srgbClr val="96C7FF"/>
                </a:solidFill>
              </a:rPr>
              <a:t>Projects</a:t>
            </a:r>
            <a:endParaRPr lang="it-IT" sz="1600" b="1" u="sng" dirty="0">
              <a:solidFill>
                <a:srgbClr val="96C7F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u="sng" dirty="0" err="1">
                <a:solidFill>
                  <a:srgbClr val="96C7FF"/>
                </a:solidFill>
              </a:rPr>
              <a:t>Insights</a:t>
            </a:r>
            <a:endParaRPr lang="it-IT" sz="1600" b="1" u="sng" dirty="0">
              <a:solidFill>
                <a:srgbClr val="96C7FF"/>
              </a:solidFill>
            </a:endParaRPr>
          </a:p>
        </p:txBody>
      </p: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7A819C90-A46D-3C41-ADB9-F93E9D3BECF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372286" y="2006883"/>
            <a:ext cx="3258636" cy="878608"/>
          </a:xfrm>
          <a:prstGeom prst="bentConnector5">
            <a:avLst>
              <a:gd name="adj1" fmla="val -7015"/>
              <a:gd name="adj2" fmla="val 195428"/>
              <a:gd name="adj3" fmla="val 98780"/>
            </a:avLst>
          </a:prstGeom>
          <a:ln w="22225">
            <a:solidFill>
              <a:srgbClr val="96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30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1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Which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data?</a:t>
            </a:r>
          </a:p>
        </p:txBody>
      </p:sp>
      <p:sp>
        <p:nvSpPr>
          <p:cNvPr id="175" name="Google Shape;175;p21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6994888-98A2-BB47-BE9B-370A4628B655}"/>
              </a:ext>
            </a:extLst>
          </p:cNvPr>
          <p:cNvSpPr/>
          <p:nvPr/>
        </p:nvSpPr>
        <p:spPr>
          <a:xfrm>
            <a:off x="1071350" y="1070909"/>
            <a:ext cx="183600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Project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444412-880E-A740-95D1-AE9CD077B83C}"/>
              </a:ext>
            </a:extLst>
          </p:cNvPr>
          <p:cNvSpPr txBox="1"/>
          <p:nvPr/>
        </p:nvSpPr>
        <p:spPr>
          <a:xfrm>
            <a:off x="4462250" y="498089"/>
            <a:ext cx="2560316" cy="3001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Title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Abstract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Start Date – End 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Category</a:t>
            </a:r>
            <a:r>
              <a:rPr lang="it-IT" sz="1600" b="1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Institutions</a:t>
            </a:r>
            <a:r>
              <a:rPr lang="it-IT" sz="1600" b="1" dirty="0"/>
              <a:t> </a:t>
            </a:r>
            <a:r>
              <a:rPr lang="it-IT" sz="1600" b="1" dirty="0" err="1"/>
              <a:t>Involved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Key</a:t>
            </a:r>
            <a:r>
              <a:rPr lang="it-IT" sz="1600" b="1" dirty="0"/>
              <a:t> </a:t>
            </a:r>
            <a:r>
              <a:rPr lang="it-IT" sz="1600" b="1" dirty="0" err="1"/>
              <a:t>Words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Macroarea</a:t>
            </a:r>
            <a:endParaRPr lang="it-IT" sz="1600" b="1" dirty="0"/>
          </a:p>
        </p:txBody>
      </p:sp>
      <p:cxnSp>
        <p:nvCxnSpPr>
          <p:cNvPr id="5" name="Connettore 4 4">
            <a:extLst>
              <a:ext uri="{FF2B5EF4-FFF2-40B4-BE49-F238E27FC236}">
                <a16:creationId xmlns:a16="http://schemas.microsoft.com/office/drawing/2014/main" id="{6B996C09-3D7E-9645-AE3C-6355D52E5724}"/>
              </a:ext>
            </a:extLst>
          </p:cNvPr>
          <p:cNvCxnSpPr>
            <a:cxnSpLocks/>
            <a:stCxn id="3" idx="0"/>
            <a:endCxn id="172" idx="0"/>
          </p:cNvCxnSpPr>
          <p:nvPr/>
        </p:nvCxnSpPr>
        <p:spPr>
          <a:xfrm rot="16200000" flipH="1" flipV="1">
            <a:off x="3673786" y="1688103"/>
            <a:ext cx="3258636" cy="878608"/>
          </a:xfrm>
          <a:prstGeom prst="bentConnector5">
            <a:avLst>
              <a:gd name="adj1" fmla="val -7015"/>
              <a:gd name="adj2" fmla="val 195428"/>
              <a:gd name="adj3" fmla="val 98780"/>
            </a:avLst>
          </a:prstGeom>
          <a:ln w="22225">
            <a:solidFill>
              <a:srgbClr val="96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422A9C04-8A40-CB4F-821C-1CA414CA3C21}"/>
              </a:ext>
            </a:extLst>
          </p:cNvPr>
          <p:cNvCxnSpPr>
            <a:stCxn id="2" idx="1"/>
            <a:endCxn id="2" idx="1"/>
          </p:cNvCxnSpPr>
          <p:nvPr/>
        </p:nvCxnSpPr>
        <p:spPr>
          <a:xfrm>
            <a:off x="1340226" y="13426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660E519E-AFC2-084E-A2BF-A06BD96B3030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989351" y="498088"/>
            <a:ext cx="0" cy="5728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A6E5FF-D127-AD4F-91BE-F4AD0B8B1094}"/>
              </a:ext>
            </a:extLst>
          </p:cNvPr>
          <p:cNvSpPr txBox="1"/>
          <p:nvPr/>
        </p:nvSpPr>
        <p:spPr>
          <a:xfrm>
            <a:off x="3021007" y="2348453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Event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19BA808-C299-714F-B539-F647E3461174}"/>
              </a:ext>
            </a:extLst>
          </p:cNvPr>
          <p:cNvSpPr txBox="1"/>
          <p:nvPr/>
        </p:nvSpPr>
        <p:spPr>
          <a:xfrm>
            <a:off x="129173" y="872389"/>
            <a:ext cx="120555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Publication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6D101B-D22C-AC48-99B2-01F825EED169}"/>
              </a:ext>
            </a:extLst>
          </p:cNvPr>
          <p:cNvSpPr txBox="1"/>
          <p:nvPr/>
        </p:nvSpPr>
        <p:spPr>
          <a:xfrm>
            <a:off x="1499851" y="168710"/>
            <a:ext cx="107158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Exhibition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9CA0FEA-9933-7646-A47E-F06C8CCF899B}"/>
              </a:ext>
            </a:extLst>
          </p:cNvPr>
          <p:cNvSpPr txBox="1"/>
          <p:nvPr/>
        </p:nvSpPr>
        <p:spPr>
          <a:xfrm>
            <a:off x="2726004" y="809298"/>
            <a:ext cx="1205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Research</a:t>
            </a:r>
            <a:r>
              <a:rPr lang="it-IT" dirty="0"/>
              <a:t> Project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9395366-419E-814C-BA32-7A3D8AC063B0}"/>
              </a:ext>
            </a:extLst>
          </p:cNvPr>
          <p:cNvSpPr txBox="1"/>
          <p:nvPr/>
        </p:nvSpPr>
        <p:spPr>
          <a:xfrm>
            <a:off x="1386574" y="3259415"/>
            <a:ext cx="12055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Education</a:t>
            </a:r>
            <a:r>
              <a:rPr lang="it-IT" dirty="0"/>
              <a:t> Activity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10A3138-8961-F04C-9F11-085A758B1ECC}"/>
              </a:ext>
            </a:extLst>
          </p:cNvPr>
          <p:cNvSpPr txBox="1"/>
          <p:nvPr/>
        </p:nvSpPr>
        <p:spPr>
          <a:xfrm>
            <a:off x="148648" y="2347488"/>
            <a:ext cx="8558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Contest</a:t>
            </a:r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29B79CFD-CC7D-C54D-BCC7-35EED36D2D0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702000" y="1180167"/>
            <a:ext cx="638226" cy="1625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093A9681-8F9C-D241-A27F-513E975BD848}"/>
              </a:ext>
            </a:extLst>
          </p:cNvPr>
          <p:cNvCxnSpPr>
            <a:cxnSpLocks/>
            <a:stCxn id="2" idx="2"/>
            <a:endCxn id="30" idx="0"/>
          </p:cNvCxnSpPr>
          <p:nvPr/>
        </p:nvCxnSpPr>
        <p:spPr>
          <a:xfrm flipH="1">
            <a:off x="576562" y="1998756"/>
            <a:ext cx="494788" cy="3487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59971F30-8D84-9649-AD3B-5A4C40272701}"/>
              </a:ext>
            </a:extLst>
          </p:cNvPr>
          <p:cNvCxnSpPr>
            <a:cxnSpLocks/>
            <a:stCxn id="2" idx="4"/>
            <a:endCxn id="29" idx="0"/>
          </p:cNvCxnSpPr>
          <p:nvPr/>
        </p:nvCxnSpPr>
        <p:spPr>
          <a:xfrm flipH="1">
            <a:off x="1989350" y="2926603"/>
            <a:ext cx="1" cy="3328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81B3AD21-22AF-384F-9596-962FFDE58E4F}"/>
              </a:ext>
            </a:extLst>
          </p:cNvPr>
          <p:cNvCxnSpPr>
            <a:cxnSpLocks/>
            <a:stCxn id="2" idx="7"/>
            <a:endCxn id="28" idx="1"/>
          </p:cNvCxnSpPr>
          <p:nvPr/>
        </p:nvCxnSpPr>
        <p:spPr>
          <a:xfrm flipV="1">
            <a:off x="2638475" y="1070908"/>
            <a:ext cx="87529" cy="271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DCCD450A-DE38-B647-A88C-446C2B08C8F2}"/>
              </a:ext>
            </a:extLst>
          </p:cNvPr>
          <p:cNvCxnSpPr>
            <a:cxnSpLocks/>
            <a:stCxn id="2" idx="6"/>
            <a:endCxn id="15" idx="0"/>
          </p:cNvCxnSpPr>
          <p:nvPr/>
        </p:nvCxnSpPr>
        <p:spPr>
          <a:xfrm>
            <a:off x="2907351" y="1998756"/>
            <a:ext cx="456556" cy="3496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3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1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Macroareas</a:t>
            </a:r>
            <a:endParaRPr sz="25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6994888-98A2-BB47-BE9B-370A4628B655}"/>
              </a:ext>
            </a:extLst>
          </p:cNvPr>
          <p:cNvSpPr/>
          <p:nvPr/>
        </p:nvSpPr>
        <p:spPr>
          <a:xfrm>
            <a:off x="3319250" y="1044998"/>
            <a:ext cx="1836001" cy="1855694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Macroareas</a:t>
            </a:r>
            <a:endParaRPr lang="it-IT" dirty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422A9C04-8A40-CB4F-821C-1CA414CA3C21}"/>
              </a:ext>
            </a:extLst>
          </p:cNvPr>
          <p:cNvCxnSpPr>
            <a:stCxn id="2" idx="1"/>
            <a:endCxn id="2" idx="1"/>
          </p:cNvCxnSpPr>
          <p:nvPr/>
        </p:nvCxnSpPr>
        <p:spPr>
          <a:xfrm>
            <a:off x="3588126" y="131675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660E519E-AFC2-084E-A2BF-A06BD96B3030}"/>
              </a:ext>
            </a:extLst>
          </p:cNvPr>
          <p:cNvCxnSpPr>
            <a:cxnSpLocks/>
            <a:stCxn id="2" idx="5"/>
            <a:endCxn id="27" idx="0"/>
          </p:cNvCxnSpPr>
          <p:nvPr/>
        </p:nvCxnSpPr>
        <p:spPr>
          <a:xfrm>
            <a:off x="4886375" y="2628932"/>
            <a:ext cx="878951" cy="578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A6E5FF-D127-AD4F-91BE-F4AD0B8B1094}"/>
              </a:ext>
            </a:extLst>
          </p:cNvPr>
          <p:cNvSpPr txBox="1"/>
          <p:nvPr/>
        </p:nvSpPr>
        <p:spPr>
          <a:xfrm>
            <a:off x="2222500" y="3206933"/>
            <a:ext cx="1062166" cy="307777"/>
          </a:xfrm>
          <a:prstGeom prst="rect">
            <a:avLst/>
          </a:prstGeom>
          <a:solidFill>
            <a:srgbClr val="77204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Languages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19BA808-C299-714F-B539-F647E3461174}"/>
              </a:ext>
            </a:extLst>
          </p:cNvPr>
          <p:cNvSpPr txBox="1"/>
          <p:nvPr/>
        </p:nvSpPr>
        <p:spPr>
          <a:xfrm>
            <a:off x="1231941" y="401668"/>
            <a:ext cx="1205551" cy="523220"/>
          </a:xfrm>
          <a:prstGeom prst="rect">
            <a:avLst/>
          </a:prstGeom>
          <a:solidFill>
            <a:srgbClr val="2B471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Arts</a:t>
            </a:r>
            <a:r>
              <a:rPr lang="it-IT" dirty="0">
                <a:solidFill>
                  <a:schemeClr val="bg1"/>
                </a:solidFill>
              </a:rPr>
              <a:t> and Music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6D101B-D22C-AC48-99B2-01F825EED169}"/>
              </a:ext>
            </a:extLst>
          </p:cNvPr>
          <p:cNvSpPr txBox="1"/>
          <p:nvPr/>
        </p:nvSpPr>
        <p:spPr>
          <a:xfrm>
            <a:off x="5155251" y="3206933"/>
            <a:ext cx="1220149" cy="523220"/>
          </a:xfrm>
          <a:prstGeom prst="rect">
            <a:avLst/>
          </a:prstGeom>
          <a:solidFill>
            <a:srgbClr val="36741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Mathematics</a:t>
            </a:r>
            <a:r>
              <a:rPr lang="it-IT" dirty="0">
                <a:solidFill>
                  <a:schemeClr val="bg1"/>
                </a:solidFill>
              </a:rPr>
              <a:t> and Science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9CA0FEA-9933-7646-A47E-F06C8CCF899B}"/>
              </a:ext>
            </a:extLst>
          </p:cNvPr>
          <p:cNvSpPr txBox="1"/>
          <p:nvPr/>
        </p:nvSpPr>
        <p:spPr>
          <a:xfrm>
            <a:off x="3632091" y="3576264"/>
            <a:ext cx="1205551" cy="307777"/>
          </a:xfrm>
          <a:prstGeom prst="rect">
            <a:avLst/>
          </a:prstGeom>
          <a:solidFill>
            <a:srgbClr val="AD612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Literature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9395366-419E-814C-BA32-7A3D8AC063B0}"/>
              </a:ext>
            </a:extLst>
          </p:cNvPr>
          <p:cNvSpPr txBox="1"/>
          <p:nvPr/>
        </p:nvSpPr>
        <p:spPr>
          <a:xfrm>
            <a:off x="896003" y="2841635"/>
            <a:ext cx="1205551" cy="307777"/>
          </a:xfrm>
          <a:prstGeom prst="rect">
            <a:avLst/>
          </a:prstGeom>
          <a:solidFill>
            <a:srgbClr val="2E6A7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10A3138-8961-F04C-9F11-085A758B1ECC}"/>
              </a:ext>
            </a:extLst>
          </p:cNvPr>
          <p:cNvSpPr txBox="1"/>
          <p:nvPr/>
        </p:nvSpPr>
        <p:spPr>
          <a:xfrm>
            <a:off x="158356" y="1589624"/>
            <a:ext cx="1284678" cy="738664"/>
          </a:xfrm>
          <a:prstGeom prst="rect">
            <a:avLst/>
          </a:prstGeom>
          <a:solidFill>
            <a:srgbClr val="BD3E2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Geography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History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Biography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29B79CFD-CC7D-C54D-BCC7-35EED36D2D03}"/>
              </a:ext>
            </a:extLst>
          </p:cNvPr>
          <p:cNvCxnSpPr>
            <a:cxnSpLocks/>
            <a:stCxn id="2" idx="1"/>
            <a:endCxn id="26" idx="3"/>
          </p:cNvCxnSpPr>
          <p:nvPr/>
        </p:nvCxnSpPr>
        <p:spPr>
          <a:xfrm flipH="1" flipV="1">
            <a:off x="2437492" y="663278"/>
            <a:ext cx="1150634" cy="653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093A9681-8F9C-D241-A27F-513E975BD848}"/>
              </a:ext>
            </a:extLst>
          </p:cNvPr>
          <p:cNvCxnSpPr>
            <a:cxnSpLocks/>
            <a:stCxn id="2" idx="1"/>
            <a:endCxn id="30" idx="3"/>
          </p:cNvCxnSpPr>
          <p:nvPr/>
        </p:nvCxnSpPr>
        <p:spPr>
          <a:xfrm flipH="1">
            <a:off x="1443034" y="1316758"/>
            <a:ext cx="2145092" cy="642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id="{59971F30-8D84-9649-AD3B-5A4C40272701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 flipH="1">
            <a:off x="1498779" y="1972845"/>
            <a:ext cx="1820471" cy="8687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81B3AD21-22AF-384F-9596-962FFDE58E4F}"/>
              </a:ext>
            </a:extLst>
          </p:cNvPr>
          <p:cNvCxnSpPr>
            <a:cxnSpLocks/>
            <a:stCxn id="2" idx="4"/>
            <a:endCxn id="28" idx="0"/>
          </p:cNvCxnSpPr>
          <p:nvPr/>
        </p:nvCxnSpPr>
        <p:spPr>
          <a:xfrm flipH="1">
            <a:off x="4234867" y="2900692"/>
            <a:ext cx="2384" cy="675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DCCD450A-DE38-B647-A88C-446C2B08C8F2}"/>
              </a:ext>
            </a:extLst>
          </p:cNvPr>
          <p:cNvCxnSpPr>
            <a:cxnSpLocks/>
            <a:stCxn id="2" idx="3"/>
            <a:endCxn id="15" idx="0"/>
          </p:cNvCxnSpPr>
          <p:nvPr/>
        </p:nvCxnSpPr>
        <p:spPr>
          <a:xfrm flipH="1">
            <a:off x="2753583" y="2628932"/>
            <a:ext cx="834543" cy="5780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260E741-8F3C-4948-9BB0-1A988ECFA364}"/>
              </a:ext>
            </a:extLst>
          </p:cNvPr>
          <p:cNvSpPr txBox="1"/>
          <p:nvPr/>
        </p:nvSpPr>
        <p:spPr>
          <a:xfrm>
            <a:off x="6686973" y="2629614"/>
            <a:ext cx="1684250" cy="523220"/>
          </a:xfrm>
          <a:prstGeom prst="rect">
            <a:avLst/>
          </a:prstGeom>
          <a:solidFill>
            <a:srgbClr val="6EE2E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Philosophy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Psychology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6A8A026-2E44-624C-AF33-874CE4C58F64}"/>
              </a:ext>
            </a:extLst>
          </p:cNvPr>
          <p:cNvSpPr txBox="1"/>
          <p:nvPr/>
        </p:nvSpPr>
        <p:spPr>
          <a:xfrm>
            <a:off x="5866870" y="489882"/>
            <a:ext cx="1071585" cy="523220"/>
          </a:xfrm>
          <a:prstGeom prst="rect">
            <a:avLst/>
          </a:prstGeom>
          <a:solidFill>
            <a:srgbClr val="CFBA4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Social</a:t>
            </a:r>
            <a:r>
              <a:rPr lang="it-IT" dirty="0"/>
              <a:t> </a:t>
            </a:r>
            <a:r>
              <a:rPr lang="it-IT" dirty="0" err="1"/>
              <a:t>Sciences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F6F2B1E-1C8D-E548-8089-B9B32AF80A86}"/>
              </a:ext>
            </a:extLst>
          </p:cNvPr>
          <p:cNvSpPr txBox="1"/>
          <p:nvPr/>
        </p:nvSpPr>
        <p:spPr>
          <a:xfrm>
            <a:off x="7069291" y="1586837"/>
            <a:ext cx="1071585" cy="307777"/>
          </a:xfrm>
          <a:prstGeom prst="rect">
            <a:avLst/>
          </a:prstGeom>
          <a:solidFill>
            <a:srgbClr val="C43C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Religion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C2112CF-F6FA-E942-AFD8-B7619094F134}"/>
              </a:ext>
            </a:extLst>
          </p:cNvPr>
          <p:cNvSpPr txBox="1"/>
          <p:nvPr/>
        </p:nvSpPr>
        <p:spPr>
          <a:xfrm>
            <a:off x="3644792" y="200443"/>
            <a:ext cx="1184918" cy="307777"/>
          </a:xfrm>
          <a:prstGeom prst="rect">
            <a:avLst/>
          </a:prstGeom>
          <a:solidFill>
            <a:srgbClr val="70933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Technology</a:t>
            </a:r>
          </a:p>
        </p:txBody>
      </p: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6FF66C36-B5CE-4A4C-AF49-46D70DCB52A8}"/>
              </a:ext>
            </a:extLst>
          </p:cNvPr>
          <p:cNvCxnSpPr>
            <a:cxnSpLocks/>
            <a:stCxn id="2" idx="6"/>
            <a:endCxn id="32" idx="1"/>
          </p:cNvCxnSpPr>
          <p:nvPr/>
        </p:nvCxnSpPr>
        <p:spPr>
          <a:xfrm>
            <a:off x="5155251" y="1972845"/>
            <a:ext cx="1531722" cy="9183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907839A4-073C-D84E-AF42-67CE67230B1B}"/>
              </a:ext>
            </a:extLst>
          </p:cNvPr>
          <p:cNvCxnSpPr>
            <a:cxnSpLocks/>
            <a:stCxn id="2" idx="7"/>
            <a:endCxn id="34" idx="1"/>
          </p:cNvCxnSpPr>
          <p:nvPr/>
        </p:nvCxnSpPr>
        <p:spPr>
          <a:xfrm flipV="1">
            <a:off x="4886375" y="751492"/>
            <a:ext cx="980495" cy="56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>
            <a:extLst>
              <a:ext uri="{FF2B5EF4-FFF2-40B4-BE49-F238E27FC236}">
                <a16:creationId xmlns:a16="http://schemas.microsoft.com/office/drawing/2014/main" id="{1A2AC429-8627-1146-B095-66E5351B8537}"/>
              </a:ext>
            </a:extLst>
          </p:cNvPr>
          <p:cNvCxnSpPr>
            <a:cxnSpLocks/>
            <a:stCxn id="2" idx="7"/>
            <a:endCxn id="35" idx="1"/>
          </p:cNvCxnSpPr>
          <p:nvPr/>
        </p:nvCxnSpPr>
        <p:spPr>
          <a:xfrm>
            <a:off x="4886375" y="1316758"/>
            <a:ext cx="2182916" cy="4239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0F2F865C-DFE2-3047-A69F-B3ACB0310D18}"/>
              </a:ext>
            </a:extLst>
          </p:cNvPr>
          <p:cNvCxnSpPr>
            <a:cxnSpLocks/>
            <a:stCxn id="36" idx="2"/>
            <a:endCxn id="2" idx="0"/>
          </p:cNvCxnSpPr>
          <p:nvPr/>
        </p:nvCxnSpPr>
        <p:spPr>
          <a:xfrm>
            <a:off x="4237251" y="508220"/>
            <a:ext cx="0" cy="53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0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74" y="2367675"/>
            <a:ext cx="3003224" cy="2119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4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4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Labelling Projects: the choice of the DDC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071350" y="546013"/>
            <a:ext cx="5858666" cy="26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102626"/>
                </a:solidFill>
              </a:rPr>
              <a:t>It was important to find a way to </a:t>
            </a:r>
            <a:r>
              <a:rPr lang="it" sz="1500" b="1" dirty="0">
                <a:solidFill>
                  <a:srgbClr val="FF40FF"/>
                </a:solidFill>
              </a:rPr>
              <a:t>label</a:t>
            </a:r>
            <a:r>
              <a:rPr lang="it" sz="1500" b="1" dirty="0">
                <a:solidFill>
                  <a:srgbClr val="96C7FF"/>
                </a:solidFill>
              </a:rPr>
              <a:t> </a:t>
            </a:r>
            <a:r>
              <a:rPr lang="it" sz="1500" dirty="0">
                <a:solidFill>
                  <a:srgbClr val="102626"/>
                </a:solidFill>
              </a:rPr>
              <a:t>every </a:t>
            </a:r>
            <a:r>
              <a:rPr lang="it" sz="1500" b="1" dirty="0">
                <a:solidFill>
                  <a:srgbClr val="FF40FF"/>
                </a:solidFill>
              </a:rPr>
              <a:t>project</a:t>
            </a:r>
            <a:r>
              <a:rPr lang="it" sz="1500" b="1" dirty="0">
                <a:solidFill>
                  <a:srgbClr val="102626"/>
                </a:solidFill>
              </a:rPr>
              <a:t> </a:t>
            </a:r>
            <a:r>
              <a:rPr lang="it" sz="1500" dirty="0">
                <a:solidFill>
                  <a:srgbClr val="102626"/>
                </a:solidFill>
              </a:rPr>
              <a:t>and every </a:t>
            </a:r>
            <a:r>
              <a:rPr lang="it" sz="1500" b="1" dirty="0">
                <a:solidFill>
                  <a:srgbClr val="FF40FF"/>
                </a:solidFill>
              </a:rPr>
              <a:t>institution</a:t>
            </a:r>
            <a:r>
              <a:rPr lang="it" sz="1500" b="1" dirty="0">
                <a:solidFill>
                  <a:srgbClr val="102626"/>
                </a:solidFill>
              </a:rPr>
              <a:t> </a:t>
            </a:r>
            <a:r>
              <a:rPr lang="it" sz="1500" dirty="0">
                <a:solidFill>
                  <a:srgbClr val="102626"/>
                </a:solidFill>
              </a:rPr>
              <a:t>according to their main research interests.</a:t>
            </a:r>
            <a:endParaRPr sz="1500" dirty="0">
              <a:solidFill>
                <a:srgbClr val="102626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02626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102626"/>
                </a:solidFill>
              </a:rPr>
              <a:t>This classification system guarantees a way to present both specific and generic </a:t>
            </a:r>
            <a:r>
              <a:rPr lang="it" sz="1500" dirty="0">
                <a:solidFill>
                  <a:srgbClr val="102626"/>
                </a:solidFill>
                <a:highlight>
                  <a:srgbClr val="FFFF00"/>
                </a:highlight>
              </a:rPr>
              <a:t>thematics</a:t>
            </a:r>
            <a:r>
              <a:rPr lang="it" sz="1500" dirty="0">
                <a:solidFill>
                  <a:srgbClr val="102626"/>
                </a:solidFill>
              </a:rPr>
              <a:t>.</a:t>
            </a:r>
            <a:endParaRPr sz="1500" dirty="0">
              <a:solidFill>
                <a:srgbClr val="102626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102626"/>
                </a:solidFill>
              </a:rPr>
              <a:t> </a:t>
            </a:r>
            <a:endParaRPr sz="1500" dirty="0">
              <a:solidFill>
                <a:srgbClr val="102626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102626"/>
                </a:solidFill>
              </a:rPr>
              <a:t>The </a:t>
            </a:r>
            <a:r>
              <a:rPr lang="it" sz="1500" b="1" dirty="0">
                <a:solidFill>
                  <a:srgbClr val="FF40FF"/>
                </a:solidFill>
              </a:rPr>
              <a:t>Dewey Decimal Classification System</a:t>
            </a:r>
            <a:r>
              <a:rPr lang="it" sz="1500" dirty="0">
                <a:solidFill>
                  <a:srgbClr val="FF40FF"/>
                </a:solidFill>
              </a:rPr>
              <a:t> </a:t>
            </a:r>
            <a:r>
              <a:rPr lang="it" sz="1500" dirty="0">
                <a:solidFill>
                  <a:srgbClr val="102626"/>
                </a:solidFill>
              </a:rPr>
              <a:t>was the answer.</a:t>
            </a:r>
            <a:endParaRPr sz="1500" dirty="0">
              <a:solidFill>
                <a:srgbClr val="073E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 rot="-657068">
            <a:off x="6546172" y="2971080"/>
            <a:ext cx="1484432" cy="78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/>
              <a:t>DDC</a:t>
            </a:r>
            <a:endParaRPr sz="25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5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5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Labelling Projects: the choice of the DDC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FD9C1F3-353C-284D-B760-EBDFCE50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0980"/>
            <a:ext cx="8790001" cy="261608"/>
          </a:xfrm>
          <a:prstGeom prst="rect">
            <a:avLst/>
          </a:prstGeom>
        </p:spPr>
      </p:pic>
      <p:pic>
        <p:nvPicPr>
          <p:cNvPr id="17" name="dewey">
            <a:hlinkClick r:id="" action="ppaction://media"/>
            <a:extLst>
              <a:ext uri="{FF2B5EF4-FFF2-40B4-BE49-F238E27FC236}">
                <a16:creationId xmlns:a16="http://schemas.microsoft.com/office/drawing/2014/main" id="{8761BA43-A83C-5549-B8F9-D09A83285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149" y="563568"/>
            <a:ext cx="7640051" cy="3325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6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6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Labelling Projects: the choice of the DDC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165122" y="446123"/>
            <a:ext cx="4770684" cy="30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20" lvl="0" indent="-267970" algn="just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" sz="1500" dirty="0"/>
              <a:t>The DDC </a:t>
            </a:r>
            <a:r>
              <a:rPr lang="it" sz="1500" b="1" dirty="0">
                <a:solidFill>
                  <a:srgbClr val="0AC5AB"/>
                </a:solidFill>
              </a:rPr>
              <a:t>subdivides knowledge in 10 main categories</a:t>
            </a:r>
            <a:r>
              <a:rPr lang="it" sz="1500" dirty="0"/>
              <a:t>, with the possibility to add new subclasses with (almost) no limit;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267970" algn="just">
              <a:lnSpc>
                <a:spcPct val="120000"/>
              </a:lnSpc>
              <a:spcBef>
                <a:spcPts val="320"/>
              </a:spcBef>
              <a:buSzPts val="1500"/>
              <a:buChar char="•"/>
            </a:pPr>
            <a:r>
              <a:rPr lang="it" sz="1500" dirty="0"/>
              <a:t>Since the DDC </a:t>
            </a:r>
            <a:r>
              <a:rPr lang="it" sz="1500" b="1" dirty="0">
                <a:solidFill>
                  <a:srgbClr val="0AC5AB"/>
                </a:solidFill>
              </a:rPr>
              <a:t>is a library classification system</a:t>
            </a:r>
            <a:r>
              <a:rPr lang="it" sz="1500" dirty="0"/>
              <a:t>, it appeared quite natural to use it because many of the projects were already associated to papers or publications;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267970" algn="just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it" sz="1500" dirty="0"/>
              <a:t>The DDC </a:t>
            </a:r>
            <a:r>
              <a:rPr lang="it" sz="1500" b="1" dirty="0">
                <a:solidFill>
                  <a:srgbClr val="0AC5AB"/>
                </a:solidFill>
              </a:rPr>
              <a:t>is intuitive</a:t>
            </a:r>
            <a:r>
              <a:rPr lang="it" sz="1500" dirty="0"/>
              <a:t>, even for those who are not part of academia.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" name="Google Shape;219;p25">
            <a:extLst>
              <a:ext uri="{FF2B5EF4-FFF2-40B4-BE49-F238E27FC236}">
                <a16:creationId xmlns:a16="http://schemas.microsoft.com/office/drawing/2014/main" id="{E04F7384-7AF7-0140-BA67-FA764D7C9836}"/>
              </a:ext>
            </a:extLst>
          </p:cNvPr>
          <p:cNvSpPr/>
          <p:nvPr/>
        </p:nvSpPr>
        <p:spPr>
          <a:xfrm rot="4640448">
            <a:off x="577080" y="895878"/>
            <a:ext cx="2017175" cy="2170991"/>
          </a:xfrm>
          <a:prstGeom prst="flowChartConnector">
            <a:avLst/>
          </a:prstGeom>
          <a:solidFill>
            <a:schemeClr val="accent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1;p25">
            <a:extLst>
              <a:ext uri="{FF2B5EF4-FFF2-40B4-BE49-F238E27FC236}">
                <a16:creationId xmlns:a16="http://schemas.microsoft.com/office/drawing/2014/main" id="{486964CB-D04A-DE42-8C2B-0F3B3DA8EF1D}"/>
              </a:ext>
            </a:extLst>
          </p:cNvPr>
          <p:cNvSpPr/>
          <p:nvPr/>
        </p:nvSpPr>
        <p:spPr>
          <a:xfrm>
            <a:off x="991565" y="1486738"/>
            <a:ext cx="1079188" cy="1035987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22;p25">
            <a:extLst>
              <a:ext uri="{FF2B5EF4-FFF2-40B4-BE49-F238E27FC236}">
                <a16:creationId xmlns:a16="http://schemas.microsoft.com/office/drawing/2014/main" id="{AC044D22-6A70-414D-BF79-78611D7A2075}"/>
              </a:ext>
            </a:extLst>
          </p:cNvPr>
          <p:cNvSpPr txBox="1"/>
          <p:nvPr/>
        </p:nvSpPr>
        <p:spPr>
          <a:xfrm>
            <a:off x="286075" y="438622"/>
            <a:ext cx="115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 dirty="0"/>
              <a:t>MACROAREA</a:t>
            </a:r>
            <a:endParaRPr sz="1100" b="1" dirty="0"/>
          </a:p>
        </p:txBody>
      </p:sp>
      <p:sp>
        <p:nvSpPr>
          <p:cNvPr id="10" name="Google Shape;224;p25">
            <a:extLst>
              <a:ext uri="{FF2B5EF4-FFF2-40B4-BE49-F238E27FC236}">
                <a16:creationId xmlns:a16="http://schemas.microsoft.com/office/drawing/2014/main" id="{49178B8B-25FB-3C4E-A85A-D4751D8DC67B}"/>
              </a:ext>
            </a:extLst>
          </p:cNvPr>
          <p:cNvSpPr txBox="1"/>
          <p:nvPr/>
        </p:nvSpPr>
        <p:spPr>
          <a:xfrm>
            <a:off x="2028090" y="3504778"/>
            <a:ext cx="13926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 dirty="0"/>
              <a:t>KEYWORD</a:t>
            </a:r>
            <a:endParaRPr sz="1100" b="1" dirty="0"/>
          </a:p>
        </p:txBody>
      </p:sp>
      <p:cxnSp>
        <p:nvCxnSpPr>
          <p:cNvPr id="11" name="Google Shape;225;p25">
            <a:extLst>
              <a:ext uri="{FF2B5EF4-FFF2-40B4-BE49-F238E27FC236}">
                <a16:creationId xmlns:a16="http://schemas.microsoft.com/office/drawing/2014/main" id="{3731F398-90DC-6444-9950-6080DEF64CE0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flipH="1" flipV="1">
            <a:off x="865075" y="823522"/>
            <a:ext cx="499559" cy="173782"/>
          </a:xfrm>
          <a:prstGeom prst="straightConnector1">
            <a:avLst/>
          </a:prstGeom>
          <a:noFill/>
          <a:ln w="28575" cap="flat" cmpd="sng">
            <a:solidFill>
              <a:srgbClr val="0AC5A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27;p25">
            <a:extLst>
              <a:ext uri="{FF2B5EF4-FFF2-40B4-BE49-F238E27FC236}">
                <a16:creationId xmlns:a16="http://schemas.microsoft.com/office/drawing/2014/main" id="{0C245B68-2652-8647-8426-D2F898244849}"/>
              </a:ext>
            </a:extLst>
          </p:cNvPr>
          <p:cNvCxnSpPr>
            <a:cxnSpLocks/>
            <a:stCxn id="7" idx="6"/>
            <a:endCxn id="10" idx="0"/>
          </p:cNvCxnSpPr>
          <p:nvPr/>
        </p:nvCxnSpPr>
        <p:spPr>
          <a:xfrm>
            <a:off x="1806700" y="2965443"/>
            <a:ext cx="917690" cy="539335"/>
          </a:xfrm>
          <a:prstGeom prst="straightConnector1">
            <a:avLst/>
          </a:prstGeom>
          <a:noFill/>
          <a:ln w="28575" cap="flat" cmpd="sng">
            <a:solidFill>
              <a:srgbClr val="0AC5A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28;p25">
            <a:extLst>
              <a:ext uri="{FF2B5EF4-FFF2-40B4-BE49-F238E27FC236}">
                <a16:creationId xmlns:a16="http://schemas.microsoft.com/office/drawing/2014/main" id="{BD29AE4E-AD5B-1B4C-B771-67372254E29E}"/>
              </a:ext>
            </a:extLst>
          </p:cNvPr>
          <p:cNvSpPr txBox="1"/>
          <p:nvPr/>
        </p:nvSpPr>
        <p:spPr>
          <a:xfrm>
            <a:off x="1342288" y="1019944"/>
            <a:ext cx="1215299" cy="3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rgbClr val="FFFFFF"/>
                </a:solidFill>
              </a:rPr>
              <a:t>SOCIAL SCIENCES</a:t>
            </a:r>
            <a:endParaRPr sz="1000" b="1" dirty="0">
              <a:solidFill>
                <a:srgbClr val="FFFFFF"/>
              </a:solidFill>
            </a:endParaRPr>
          </a:p>
        </p:txBody>
      </p:sp>
      <p:sp>
        <p:nvSpPr>
          <p:cNvPr id="14" name="Google Shape;230;p25">
            <a:extLst>
              <a:ext uri="{FF2B5EF4-FFF2-40B4-BE49-F238E27FC236}">
                <a16:creationId xmlns:a16="http://schemas.microsoft.com/office/drawing/2014/main" id="{D9E116ED-1414-7F4F-8D74-37F439DBE60A}"/>
              </a:ext>
            </a:extLst>
          </p:cNvPr>
          <p:cNvSpPr txBox="1"/>
          <p:nvPr/>
        </p:nvSpPr>
        <p:spPr>
          <a:xfrm>
            <a:off x="1135532" y="1795237"/>
            <a:ext cx="954672" cy="20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/>
              <a:t>#CIRCULAR ECONOMY</a:t>
            </a:r>
            <a:endParaRPr sz="10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5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5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Labelling Projects: the choice of the DDC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" name="macroaree">
            <a:hlinkClick r:id="" action="ppaction://media"/>
            <a:extLst>
              <a:ext uri="{FF2B5EF4-FFF2-40B4-BE49-F238E27FC236}">
                <a16:creationId xmlns:a16="http://schemas.microsoft.com/office/drawing/2014/main" id="{EC36C13A-B221-BA4B-9B72-1C0548039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600" y="100361"/>
            <a:ext cx="6894804" cy="38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28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28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Organising Data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Some considerations: ”employees only”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1740301" y="216697"/>
            <a:ext cx="238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AC5AB"/>
                </a:solidFill>
              </a:rPr>
              <a:t>Public Purpose</a:t>
            </a:r>
            <a:endParaRPr sz="1800" b="1">
              <a:solidFill>
                <a:srgbClr val="0AC5AB"/>
              </a:solidFill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552512" y="2159425"/>
            <a:ext cx="2757000" cy="2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Every present and recent information on our database can have a </a:t>
            </a:r>
            <a:r>
              <a:rPr lang="it" b="1">
                <a:solidFill>
                  <a:srgbClr val="0AC5AB"/>
                </a:solidFill>
              </a:rPr>
              <a:t>direct impact</a:t>
            </a:r>
            <a:r>
              <a:rPr lang="it">
                <a:solidFill>
                  <a:srgbClr val="000000"/>
                </a:solidFill>
              </a:rPr>
              <a:t> on each Institution’s activities.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5053234" y="216697"/>
            <a:ext cx="238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rgbClr val="0AC5AB"/>
                </a:solidFill>
              </a:rPr>
              <a:t>Internal Purpose</a:t>
            </a:r>
            <a:endParaRPr sz="1800" b="1">
              <a:solidFill>
                <a:srgbClr val="0AC5AB"/>
              </a:solidFill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4756374" y="2159425"/>
            <a:ext cx="2975100" cy="17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The moment a project expire, it will be available for internal use only. Informations derivating from past projects can provide</a:t>
            </a:r>
            <a:r>
              <a:rPr lang="it" b="1">
                <a:solidFill>
                  <a:srgbClr val="000000"/>
                </a:solidFill>
              </a:rPr>
              <a:t> </a:t>
            </a:r>
            <a:r>
              <a:rPr lang="it" b="1">
                <a:solidFill>
                  <a:srgbClr val="0AC5AB"/>
                </a:solidFill>
              </a:rPr>
              <a:t>useful</a:t>
            </a:r>
            <a:r>
              <a:rPr lang="it" b="1">
                <a:solidFill>
                  <a:srgbClr val="000000"/>
                </a:solidFill>
              </a:rPr>
              <a:t> </a:t>
            </a:r>
            <a:r>
              <a:rPr lang="it" b="1">
                <a:solidFill>
                  <a:srgbClr val="0AC5AB"/>
                </a:solidFill>
              </a:rPr>
              <a:t>insights for strategic planning</a:t>
            </a:r>
            <a:r>
              <a:rPr lang="it" b="1">
                <a:solidFill>
                  <a:srgbClr val="000000"/>
                </a:solidFill>
              </a:rPr>
              <a:t>, </a:t>
            </a:r>
            <a:r>
              <a:rPr lang="it">
                <a:solidFill>
                  <a:srgbClr val="000000"/>
                </a:solidFill>
              </a:rPr>
              <a:t>to implement key parameters of evaluation.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38" y="605473"/>
            <a:ext cx="1474926" cy="147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871" y="605475"/>
            <a:ext cx="1602267" cy="160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7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5A43F5-AC41-D84E-BEBD-F10DB4316DDC}"/>
              </a:ext>
            </a:extLst>
          </p:cNvPr>
          <p:cNvSpPr txBox="1"/>
          <p:nvPr/>
        </p:nvSpPr>
        <p:spPr>
          <a:xfrm>
            <a:off x="3402174" y="524675"/>
            <a:ext cx="3993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Focused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  <a:r>
              <a:rPr lang="it-IT" sz="3600" dirty="0" err="1">
                <a:solidFill>
                  <a:schemeClr val="bg1"/>
                </a:solidFill>
              </a:rPr>
              <a:t>revealing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DVRI’s</a:t>
            </a:r>
            <a:r>
              <a:rPr lang="it-IT" sz="3600" dirty="0">
                <a:solidFill>
                  <a:schemeClr val="bg1"/>
                </a:solidFill>
              </a:rPr>
              <a:t>  </a:t>
            </a:r>
            <a:r>
              <a:rPr lang="it-IT" sz="3600" dirty="0" err="1">
                <a:solidFill>
                  <a:schemeClr val="bg1"/>
                </a:solidFill>
              </a:rPr>
              <a:t>internal</a:t>
            </a:r>
            <a:r>
              <a:rPr lang="it-IT" sz="3600" dirty="0">
                <a:solidFill>
                  <a:schemeClr val="bg1"/>
                </a:solidFill>
              </a:rPr>
              <a:t> and </a:t>
            </a:r>
            <a:r>
              <a:rPr lang="it-IT" sz="3600" dirty="0" err="1">
                <a:solidFill>
                  <a:schemeClr val="bg1"/>
                </a:solidFill>
              </a:rPr>
              <a:t>external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collaborations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DEA61F-EF65-5344-907E-DDB1E895B9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350" y="184231"/>
            <a:ext cx="1954404" cy="14130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FB018A-B25E-6947-83E8-2F93BD35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73567">
            <a:off x="6613777" y="2522571"/>
            <a:ext cx="1954404" cy="14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3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3CD3CA2-B516-684E-B03D-3953DEC8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60" y="727536"/>
            <a:ext cx="6168640" cy="38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29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29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Tools and Programs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5" name="Google Shape;275;p29" descr="8-2-photoshop-logo-png-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328" y="1215625"/>
            <a:ext cx="1639675" cy="168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 descr="invision-logo-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2250" y="1450988"/>
            <a:ext cx="2587446" cy="9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2845483" y="2408171"/>
            <a:ext cx="1325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</a:rPr>
              <a:t>To design public engagement</a:t>
            </a:r>
            <a:endParaRPr sz="1300"/>
          </a:p>
        </p:txBody>
      </p:sp>
      <p:cxnSp>
        <p:nvCxnSpPr>
          <p:cNvPr id="280" name="Google Shape;280;p29"/>
          <p:cNvCxnSpPr>
            <a:stCxn id="276" idx="1"/>
          </p:cNvCxnSpPr>
          <p:nvPr/>
        </p:nvCxnSpPr>
        <p:spPr>
          <a:xfrm>
            <a:off x="2762250" y="1903987"/>
            <a:ext cx="165900" cy="1000200"/>
          </a:xfrm>
          <a:prstGeom prst="bentConnector4">
            <a:avLst>
              <a:gd name="adj1" fmla="val -143535"/>
              <a:gd name="adj2" fmla="val 100024"/>
            </a:avLst>
          </a:prstGeom>
          <a:noFill/>
          <a:ln w="28575" cap="flat" cmpd="sng">
            <a:solidFill>
              <a:srgbClr val="FF3B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29"/>
          <p:cNvSpPr txBox="1"/>
          <p:nvPr/>
        </p:nvSpPr>
        <p:spPr>
          <a:xfrm>
            <a:off x="6903651" y="3640018"/>
            <a:ext cx="13254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</a:rPr>
              <a:t>Graphic editor</a:t>
            </a:r>
            <a:endParaRPr sz="1300"/>
          </a:p>
        </p:txBody>
      </p:sp>
      <p:cxnSp>
        <p:nvCxnSpPr>
          <p:cNvPr id="282" name="Google Shape;282;p29"/>
          <p:cNvCxnSpPr>
            <a:stCxn id="275" idx="1"/>
            <a:endCxn id="281" idx="1"/>
          </p:cNvCxnSpPr>
          <p:nvPr/>
        </p:nvCxnSpPr>
        <p:spPr>
          <a:xfrm flipH="1">
            <a:off x="6903728" y="2059953"/>
            <a:ext cx="312600" cy="1736400"/>
          </a:xfrm>
          <a:prstGeom prst="bentConnector3">
            <a:avLst>
              <a:gd name="adj1" fmla="val 176200"/>
            </a:avLst>
          </a:prstGeom>
          <a:noFill/>
          <a:ln w="28575" cap="flat" cmpd="sng">
            <a:solidFill>
              <a:srgbClr val="4584D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29"/>
          <p:cNvCxnSpPr>
            <a:stCxn id="284" idx="1"/>
          </p:cNvCxnSpPr>
          <p:nvPr/>
        </p:nvCxnSpPr>
        <p:spPr>
          <a:xfrm rot="-5400000" flipH="1">
            <a:off x="35375" y="1737088"/>
            <a:ext cx="1399500" cy="321000"/>
          </a:xfrm>
          <a:prstGeom prst="bentConnector3">
            <a:avLst>
              <a:gd name="adj1" fmla="val 101828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29"/>
          <p:cNvSpPr txBox="1"/>
          <p:nvPr/>
        </p:nvSpPr>
        <p:spPr>
          <a:xfrm>
            <a:off x="895626" y="2335225"/>
            <a:ext cx="1151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</a:rPr>
              <a:t>To design </a:t>
            </a:r>
            <a:r>
              <a:rPr lang="it" sz="1300"/>
              <a:t>the Network Visualization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6" name="Google Shape;286;p29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CC65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R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O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T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O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T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Y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8" name="Google Shape;288;p29"/>
          <p:cNvCxnSpPr>
            <a:cxnSpLocks/>
            <a:endCxn id="289" idx="3"/>
          </p:cNvCxnSpPr>
          <p:nvPr/>
        </p:nvCxnSpPr>
        <p:spPr>
          <a:xfrm rot="5400000">
            <a:off x="3932684" y="1679380"/>
            <a:ext cx="2387227" cy="1930443"/>
          </a:xfrm>
          <a:prstGeom prst="bentConnector2">
            <a:avLst/>
          </a:prstGeom>
          <a:noFill/>
          <a:ln w="28575" cap="flat" cmpd="sng">
            <a:solidFill>
              <a:srgbClr val="4584D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9"/>
          <p:cNvSpPr txBox="1"/>
          <p:nvPr/>
        </p:nvSpPr>
        <p:spPr>
          <a:xfrm>
            <a:off x="2754375" y="3561315"/>
            <a:ext cx="1406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To collect data online</a:t>
            </a:r>
            <a:endParaRPr sz="1300"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38" y="1337521"/>
            <a:ext cx="1519297" cy="92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1B8D4A1-17AB-9241-AF68-C7715B908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9509" y="573899"/>
            <a:ext cx="1375770" cy="4042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79C073A-5410-9344-9B62-934FE1B1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8" y="95705"/>
            <a:ext cx="1405820" cy="1333957"/>
          </a:xfrm>
          <a:prstGeom prst="rect">
            <a:avLst/>
          </a:prstGeom>
          <a:ln cmpd="dbl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D38074-F926-8E47-B2A6-AC213DFC4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01" y="95705"/>
            <a:ext cx="1589704" cy="1589704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345827F4-163D-D145-A92D-F4591645151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719458" y="743467"/>
            <a:ext cx="3406839" cy="19217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stealth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FC40F20-2E47-234C-8723-B9A07681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260113" y="62483"/>
            <a:ext cx="6623771" cy="4527642"/>
          </a:xfrm>
          <a:prstGeom prst="rect">
            <a:avLst/>
          </a:prstGeom>
        </p:spPr>
      </p:pic>
      <p:cxnSp>
        <p:nvCxnSpPr>
          <p:cNvPr id="296" name="Google Shape;296;p30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0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Information Architecture</a:t>
            </a:r>
            <a:endParaRPr sz="2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8790000" y="0"/>
            <a:ext cx="354000" cy="5409382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F27292-BE7E-1B4F-8224-DC77F7CA6C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8789999" cy="54093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47F03-7B32-6E49-9B17-1C8A665F8FFC}"/>
              </a:ext>
            </a:extLst>
          </p:cNvPr>
          <p:cNvSpPr txBox="1"/>
          <p:nvPr/>
        </p:nvSpPr>
        <p:spPr>
          <a:xfrm>
            <a:off x="6026906" y="148645"/>
            <a:ext cx="149544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The Network: the DVRI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Collaborations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6D3BB6A-B267-6742-95BF-03F41FB280F0}"/>
              </a:ext>
            </a:extLst>
          </p:cNvPr>
          <p:cNvSpPr txBox="1"/>
          <p:nvPr/>
        </p:nvSpPr>
        <p:spPr>
          <a:xfrm>
            <a:off x="75297" y="1879193"/>
            <a:ext cx="149544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Institutions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projects</a:t>
            </a:r>
            <a:endParaRPr lang="it-IT" dirty="0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AAF42CB5-9BBA-964C-BB81-318CEA2C586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74626" y="887309"/>
            <a:ext cx="1" cy="157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7C5363B7-1706-2442-B69B-1C1344D1A6FC}"/>
              </a:ext>
            </a:extLst>
          </p:cNvPr>
          <p:cNvCxnSpPr>
            <a:cxnSpLocks/>
          </p:cNvCxnSpPr>
          <p:nvPr/>
        </p:nvCxnSpPr>
        <p:spPr>
          <a:xfrm flipH="1">
            <a:off x="823017" y="1027119"/>
            <a:ext cx="7249630" cy="516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2861CBBC-765D-184E-A8FA-2BC6AC642C08}"/>
              </a:ext>
            </a:extLst>
          </p:cNvPr>
          <p:cNvCxnSpPr>
            <a:cxnSpLocks/>
          </p:cNvCxnSpPr>
          <p:nvPr/>
        </p:nvCxnSpPr>
        <p:spPr>
          <a:xfrm>
            <a:off x="823016" y="1078785"/>
            <a:ext cx="1" cy="878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FAC63FBE-3FE7-5744-98D9-29B0CA83FB5A}"/>
              </a:ext>
            </a:extLst>
          </p:cNvPr>
          <p:cNvCxnSpPr>
            <a:cxnSpLocks/>
          </p:cNvCxnSpPr>
          <p:nvPr/>
        </p:nvCxnSpPr>
        <p:spPr>
          <a:xfrm>
            <a:off x="4122028" y="1044265"/>
            <a:ext cx="1" cy="878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6E64041F-62E4-CF4E-B1BD-C272DFB39B30}"/>
              </a:ext>
            </a:extLst>
          </p:cNvPr>
          <p:cNvCxnSpPr>
            <a:cxnSpLocks/>
          </p:cNvCxnSpPr>
          <p:nvPr/>
        </p:nvCxnSpPr>
        <p:spPr>
          <a:xfrm>
            <a:off x="8072647" y="1007268"/>
            <a:ext cx="1" cy="878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816F697-4DEC-8B40-AFFA-F4B1F49FEEF2}"/>
              </a:ext>
            </a:extLst>
          </p:cNvPr>
          <p:cNvSpPr txBox="1"/>
          <p:nvPr/>
        </p:nvSpPr>
        <p:spPr>
          <a:xfrm>
            <a:off x="7278922" y="1841607"/>
            <a:ext cx="149544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Projects</a:t>
            </a:r>
            <a:r>
              <a:rPr lang="it-IT" dirty="0"/>
              <a:t> </a:t>
            </a:r>
            <a:r>
              <a:rPr lang="it-IT" dirty="0" err="1"/>
              <a:t>visualized</a:t>
            </a:r>
            <a:r>
              <a:rPr lang="it-IT" dirty="0"/>
              <a:t> by </a:t>
            </a:r>
            <a:r>
              <a:rPr lang="it-IT" dirty="0" err="1"/>
              <a:t>Macroarea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8615FC2-AD0D-834F-93E6-B13882368895}"/>
              </a:ext>
            </a:extLst>
          </p:cNvPr>
          <p:cNvSpPr txBox="1"/>
          <p:nvPr/>
        </p:nvSpPr>
        <p:spPr>
          <a:xfrm>
            <a:off x="3342434" y="1848320"/>
            <a:ext cx="149544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Project and the </a:t>
            </a:r>
            <a:r>
              <a:rPr lang="it-IT" dirty="0" err="1"/>
              <a:t>associated</a:t>
            </a:r>
            <a:r>
              <a:rPr lang="it-IT" dirty="0"/>
              <a:t> </a:t>
            </a:r>
            <a:r>
              <a:rPr lang="it-IT" dirty="0" err="1"/>
              <a:t>Institutions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43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32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Exploring the Network - Institutions</a:t>
            </a:r>
            <a:endParaRPr sz="25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" name="Network Istituzioni">
            <a:hlinkClick r:id="" action="ppaction://media"/>
            <a:extLst>
              <a:ext uri="{FF2B5EF4-FFF2-40B4-BE49-F238E27FC236}">
                <a16:creationId xmlns:a16="http://schemas.microsoft.com/office/drawing/2014/main" id="{8E90ECDF-2A57-AD4F-8BA2-79888A477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350" y="0"/>
            <a:ext cx="6899275" cy="3880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32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Exploring the Network – Institution Profile</a:t>
            </a:r>
            <a:endParaRPr sz="25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3" name="scheda progetto">
            <a:hlinkClick r:id="" action="ppaction://media"/>
            <a:extLst>
              <a:ext uri="{FF2B5EF4-FFF2-40B4-BE49-F238E27FC236}">
                <a16:creationId xmlns:a16="http://schemas.microsoft.com/office/drawing/2014/main" id="{D5A82C64-1184-464E-BDDD-F250F927D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71" t="-62" r="34594" b="5421"/>
          <a:stretch/>
        </p:blipFill>
        <p:spPr>
          <a:xfrm>
            <a:off x="354000" y="106591"/>
            <a:ext cx="2120260" cy="3672412"/>
          </a:xfrm>
          <a:prstGeom prst="rect">
            <a:avLst/>
          </a:prstGeom>
        </p:spPr>
      </p:pic>
      <p:pic>
        <p:nvPicPr>
          <p:cNvPr id="6" name="ctsv_profile">
            <a:hlinkClick r:id="" action="ppaction://media"/>
            <a:extLst>
              <a:ext uri="{FF2B5EF4-FFF2-40B4-BE49-F238E27FC236}">
                <a16:creationId xmlns:a16="http://schemas.microsoft.com/office/drawing/2014/main" id="{EC2A6235-56AE-8D46-B6FE-555B02A6A1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08010" y="374219"/>
            <a:ext cx="5638878" cy="31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31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1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1057903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Exploring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the Network – </a:t>
            </a:r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Institution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it-IT" sz="2500" dirty="0" err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Insights</a:t>
            </a:r>
            <a:r>
              <a:rPr lang="it-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</a:p>
        </p:txBody>
      </p:sp>
      <p:sp>
        <p:nvSpPr>
          <p:cNvPr id="335" name="Google Shape;335;p31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" name="cnr_ismar_insights">
            <a:hlinkClick r:id="" action="ppaction://media"/>
            <a:extLst>
              <a:ext uri="{FF2B5EF4-FFF2-40B4-BE49-F238E27FC236}">
                <a16:creationId xmlns:a16="http://schemas.microsoft.com/office/drawing/2014/main" id="{FCEDC6F3-EAD9-844A-B7D6-11E899FCC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698" y="191159"/>
            <a:ext cx="6716209" cy="3777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33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3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Visual Framework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Exploring the Network – Project Profile</a:t>
            </a:r>
            <a:endParaRPr sz="25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8790000" y="0"/>
            <a:ext cx="354000" cy="5143500"/>
          </a:xfrm>
          <a:prstGeom prst="rect">
            <a:avLst/>
          </a:prstGeom>
          <a:solidFill>
            <a:srgbClr val="F3BE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I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</a:rPr>
              <a:t>DEATE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" name="20181021_195852">
            <a:hlinkClick r:id="" action="ppaction://media"/>
            <a:extLst>
              <a:ext uri="{FF2B5EF4-FFF2-40B4-BE49-F238E27FC236}">
                <a16:creationId xmlns:a16="http://schemas.microsoft.com/office/drawing/2014/main" id="{4B82CFDD-5D27-7D46-BE45-0AE1CE12C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8994" y="185370"/>
            <a:ext cx="6364806" cy="381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8"/>
          <p:cNvPicPr preferRelativeResize="0"/>
          <p:nvPr/>
        </p:nvPicPr>
        <p:blipFill rotWithShape="1">
          <a:blip r:embed="rId3">
            <a:alphaModFix/>
          </a:blip>
          <a:srcRect t="21571" r="35950" b="10613"/>
          <a:stretch/>
        </p:blipFill>
        <p:spPr>
          <a:xfrm>
            <a:off x="6251812" y="887088"/>
            <a:ext cx="3512775" cy="243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8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1071350" y="3756750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Considerations &amp; overall Problems</a:t>
            </a:r>
            <a:endParaRPr sz="38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2307303" y="383425"/>
            <a:ext cx="3970200" cy="3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rgbClr val="000000"/>
                </a:solidFill>
              </a:rPr>
              <a:t>Interdisciplinary Projects? Not really...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-IT" sz="2000" dirty="0" err="1"/>
              <a:t>Updating</a:t>
            </a:r>
            <a:r>
              <a:rPr lang="it-IT" sz="2000" dirty="0"/>
              <a:t> Data for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Institutions</a:t>
            </a:r>
            <a:endParaRPr sz="20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" sz="2000" dirty="0">
                <a:solidFill>
                  <a:srgbClr val="000000"/>
                </a:solidFill>
              </a:rPr>
              <a:t>Generating new Collaborations – i</a:t>
            </a:r>
            <a:r>
              <a:rPr lang="it" sz="2000" dirty="0"/>
              <a:t>t is pivotal to implement the website with a more responsive and interactive interface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410" name="Google Shape;4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825" y="2425264"/>
            <a:ext cx="620550" cy="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225" y="383425"/>
            <a:ext cx="620550" cy="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11;p38">
            <a:extLst>
              <a:ext uri="{FF2B5EF4-FFF2-40B4-BE49-F238E27FC236}">
                <a16:creationId xmlns:a16="http://schemas.microsoft.com/office/drawing/2014/main" id="{02B54E2D-8180-2449-A106-0D1A33FCA1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225" y="1425126"/>
            <a:ext cx="620550" cy="6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39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39"/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Possible Implementations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The Future of the Galaxies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1756350" y="358275"/>
            <a:ext cx="6509100" cy="3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" sz="1800" dirty="0"/>
              <a:t>Exhibition based on the analysis of the Network </a:t>
            </a: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" sz="1800" dirty="0"/>
              <a:t>Acquire key project indicators for evaluating the Impact of Collaboration in different Areas </a:t>
            </a: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it" sz="1800" dirty="0"/>
              <a:t>Acquire key project indicators for evaluating successful collaborations</a:t>
            </a:r>
            <a:endParaRPr sz="1800" dirty="0"/>
          </a:p>
          <a:p>
            <a:pPr marL="274320" lvl="0" indent="-121920" algn="l" rtl="0">
              <a:spcBef>
                <a:spcPts val="48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420" name="Google Shape;4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50" y="2508935"/>
            <a:ext cx="620550" cy="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75" y="690242"/>
            <a:ext cx="620550" cy="6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50" y="1602933"/>
            <a:ext cx="620550" cy="6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015C22A-7181-8248-A43B-D2FB9CCD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6971" y="0"/>
            <a:ext cx="10608961" cy="5143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BCF35FF-7DC0-4C45-A802-C654D144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32" y="1729950"/>
            <a:ext cx="8520600" cy="841800"/>
          </a:xfrm>
        </p:spPr>
        <p:txBody>
          <a:bodyPr/>
          <a:lstStyle/>
          <a:p>
            <a:r>
              <a:rPr lang="it-IT" u="sng" dirty="0">
                <a:solidFill>
                  <a:srgbClr val="C43C83"/>
                </a:solidFill>
              </a:rPr>
              <a:t>http://</a:t>
            </a:r>
            <a:r>
              <a:rPr lang="it-IT" u="sng" dirty="0" err="1">
                <a:solidFill>
                  <a:srgbClr val="C43C83"/>
                </a:solidFill>
              </a:rPr>
              <a:t>galaxiesofculture.eu</a:t>
            </a:r>
            <a:r>
              <a:rPr lang="it-IT" u="sng" dirty="0">
                <a:solidFill>
                  <a:srgbClr val="C43C83"/>
                </a:solidFill>
              </a:rPr>
              <a:t>/</a:t>
            </a:r>
            <a:br>
              <a:rPr lang="it-IT" u="sng" dirty="0">
                <a:solidFill>
                  <a:srgbClr val="C43C83"/>
                </a:solidFill>
              </a:rPr>
            </a:br>
            <a:endParaRPr lang="it-IT" u="sng" dirty="0">
              <a:solidFill>
                <a:srgbClr val="C43C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0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nettore 1 53">
            <a:extLst>
              <a:ext uri="{FF2B5EF4-FFF2-40B4-BE49-F238E27FC236}">
                <a16:creationId xmlns:a16="http://schemas.microsoft.com/office/drawing/2014/main" id="{8752639C-071D-7540-826D-D600B2527F81}"/>
              </a:ext>
            </a:extLst>
          </p:cNvPr>
          <p:cNvCxnSpPr>
            <a:cxnSpLocks/>
          </p:cNvCxnSpPr>
          <p:nvPr/>
        </p:nvCxnSpPr>
        <p:spPr>
          <a:xfrm>
            <a:off x="4481157" y="2481096"/>
            <a:ext cx="24940" cy="1131782"/>
          </a:xfrm>
          <a:prstGeom prst="line">
            <a:avLst/>
          </a:prstGeom>
          <a:ln>
            <a:solidFill>
              <a:srgbClr val="FF4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636661C2-7069-7E49-A8CE-A6400241275F}"/>
              </a:ext>
            </a:extLst>
          </p:cNvPr>
          <p:cNvCxnSpPr>
            <a:cxnSpLocks/>
          </p:cNvCxnSpPr>
          <p:nvPr/>
        </p:nvCxnSpPr>
        <p:spPr>
          <a:xfrm>
            <a:off x="4863800" y="915070"/>
            <a:ext cx="0" cy="0"/>
          </a:xfrm>
          <a:prstGeom prst="line">
            <a:avLst/>
          </a:prstGeom>
          <a:ln>
            <a:solidFill>
              <a:srgbClr val="5EC6A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Google Shape;64;p14"/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 txBox="1"/>
          <p:nvPr/>
        </p:nvSpPr>
        <p:spPr>
          <a:xfrm>
            <a:off x="1065772" y="3756724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Impact"/>
                <a:ea typeface="Impact"/>
                <a:cs typeface="Impact"/>
                <a:sym typeface="Impact"/>
              </a:rPr>
              <a:t>Who We Are, Our Skills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071350" y="4611725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66050" y="195601"/>
            <a:ext cx="23184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40FF"/>
                </a:solidFill>
              </a:rPr>
              <a:t>VISUAL FRAMEWORK</a:t>
            </a:r>
            <a:endParaRPr b="1" dirty="0">
              <a:solidFill>
                <a:srgbClr val="FF40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814127" y="142694"/>
            <a:ext cx="2078045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40FF"/>
                </a:solidFill>
              </a:rPr>
              <a:t>ORGANISING DATA</a:t>
            </a:r>
          </a:p>
        </p:txBody>
      </p:sp>
      <p:sp>
        <p:nvSpPr>
          <p:cNvPr id="74" name="Google Shape;74;p14"/>
          <p:cNvSpPr txBox="1"/>
          <p:nvPr/>
        </p:nvSpPr>
        <p:spPr>
          <a:xfrm>
            <a:off x="652773" y="697897"/>
            <a:ext cx="18867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rgbClr val="102626"/>
                </a:solidFill>
              </a:rPr>
              <a:t>Social Network Analysis</a:t>
            </a:r>
            <a:endParaRPr sz="1200" b="1" dirty="0"/>
          </a:p>
        </p:txBody>
      </p:sp>
      <p:sp>
        <p:nvSpPr>
          <p:cNvPr id="75" name="Google Shape;75;p14"/>
          <p:cNvSpPr txBox="1"/>
          <p:nvPr/>
        </p:nvSpPr>
        <p:spPr>
          <a:xfrm>
            <a:off x="466050" y="1179163"/>
            <a:ext cx="1886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rgbClr val="102626"/>
                </a:solidFill>
              </a:rPr>
              <a:t>Architecture of Information Development</a:t>
            </a:r>
            <a:endParaRPr sz="1200" b="1" dirty="0"/>
          </a:p>
        </p:txBody>
      </p:sp>
      <p:sp>
        <p:nvSpPr>
          <p:cNvPr id="77" name="Google Shape;77;p14"/>
          <p:cNvSpPr txBox="1"/>
          <p:nvPr/>
        </p:nvSpPr>
        <p:spPr>
          <a:xfrm>
            <a:off x="473235" y="1929932"/>
            <a:ext cx="1886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102626"/>
                </a:solidFill>
              </a:rPr>
              <a:t>Data </a:t>
            </a:r>
            <a:r>
              <a:rPr lang="it-IT" sz="1200" dirty="0" err="1">
                <a:solidFill>
                  <a:srgbClr val="102626"/>
                </a:solidFill>
              </a:rPr>
              <a:t>Collecting</a:t>
            </a:r>
            <a:r>
              <a:rPr lang="it-IT" sz="1200" dirty="0">
                <a:solidFill>
                  <a:srgbClr val="102626"/>
                </a:solidFill>
              </a:rPr>
              <a:t> and management</a:t>
            </a:r>
            <a:endParaRPr sz="1200" dirty="0">
              <a:solidFill>
                <a:srgbClr val="10262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0262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02626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80420" y="2575974"/>
            <a:ext cx="1886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it" sz="1200" dirty="0">
                <a:solidFill>
                  <a:srgbClr val="102626"/>
                </a:solidFill>
              </a:rPr>
              <a:t>Complexity Model Visualization </a:t>
            </a:r>
            <a:endParaRPr sz="1200" dirty="0">
              <a:solidFill>
                <a:srgbClr val="102626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981267" y="883876"/>
            <a:ext cx="2146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dirty="0">
                <a:solidFill>
                  <a:schemeClr val="dk1"/>
                </a:solidFill>
              </a:rPr>
              <a:t>Ideate, edit and implement database’s structure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02626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987455" y="1400536"/>
            <a:ext cx="1886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chemeClr val="dk1"/>
                </a:solidFill>
              </a:rPr>
              <a:t>Database analysis and development</a:t>
            </a:r>
            <a:endParaRPr sz="1200" dirty="0">
              <a:solidFill>
                <a:srgbClr val="102626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038650" y="2100173"/>
            <a:ext cx="1886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chemeClr val="dk1"/>
                </a:solidFill>
              </a:rPr>
              <a:t>Database implementation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7071607" y="2702693"/>
            <a:ext cx="1886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solidFill>
                  <a:schemeClr val="dk1"/>
                </a:solidFill>
              </a:rPr>
              <a:t>Analyze and reconcile qualitative and quantitative data</a:t>
            </a:r>
            <a:endParaRPr sz="1200" dirty="0">
              <a:solidFill>
                <a:srgbClr val="102626"/>
              </a:solidFill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899CC557-2B10-094D-9667-218FF3200BB9}"/>
              </a:ext>
            </a:extLst>
          </p:cNvPr>
          <p:cNvCxnSpPr>
            <a:cxnSpLocks/>
          </p:cNvCxnSpPr>
          <p:nvPr/>
        </p:nvCxnSpPr>
        <p:spPr>
          <a:xfrm>
            <a:off x="6660514" y="1179163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8FB80B45-1577-CC46-B3AA-4A864E93B63B}"/>
              </a:ext>
            </a:extLst>
          </p:cNvPr>
          <p:cNvCxnSpPr>
            <a:cxnSpLocks/>
          </p:cNvCxnSpPr>
          <p:nvPr/>
        </p:nvCxnSpPr>
        <p:spPr>
          <a:xfrm>
            <a:off x="6660513" y="1657469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FA5F108B-D65A-3C4A-A370-D512F9C23E16}"/>
              </a:ext>
            </a:extLst>
          </p:cNvPr>
          <p:cNvCxnSpPr>
            <a:cxnSpLocks/>
          </p:cNvCxnSpPr>
          <p:nvPr/>
        </p:nvCxnSpPr>
        <p:spPr>
          <a:xfrm>
            <a:off x="6660512" y="2341973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BBF0DCAA-BAAF-D14E-ADE6-C711CD6C7695}"/>
              </a:ext>
            </a:extLst>
          </p:cNvPr>
          <p:cNvCxnSpPr>
            <a:cxnSpLocks/>
          </p:cNvCxnSpPr>
          <p:nvPr/>
        </p:nvCxnSpPr>
        <p:spPr>
          <a:xfrm>
            <a:off x="6660513" y="3003882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Google Shape;73;p14">
            <a:extLst>
              <a:ext uri="{FF2B5EF4-FFF2-40B4-BE49-F238E27FC236}">
                <a16:creationId xmlns:a16="http://schemas.microsoft.com/office/drawing/2014/main" id="{20C1CC2D-5272-C44B-B4ED-679F9CD602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2956" y="1413437"/>
            <a:ext cx="1919713" cy="722251"/>
          </a:xfrm>
          <a:prstGeom prst="bentConnector3">
            <a:avLst>
              <a:gd name="adj1" fmla="val 123390"/>
            </a:avLst>
          </a:prstGeom>
          <a:ln>
            <a:solidFill>
              <a:srgbClr val="96C7FF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Connettore 1 89">
            <a:extLst>
              <a:ext uri="{FF2B5EF4-FFF2-40B4-BE49-F238E27FC236}">
                <a16:creationId xmlns:a16="http://schemas.microsoft.com/office/drawing/2014/main" id="{6BAB91D5-4B2E-AA4B-9EB1-69D24DD4DD71}"/>
              </a:ext>
            </a:extLst>
          </p:cNvPr>
          <p:cNvCxnSpPr>
            <a:cxnSpLocks/>
          </p:cNvCxnSpPr>
          <p:nvPr/>
        </p:nvCxnSpPr>
        <p:spPr>
          <a:xfrm>
            <a:off x="2594216" y="915070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B3FFE411-C49A-BE4F-BDCB-858CDDE56236}"/>
              </a:ext>
            </a:extLst>
          </p:cNvPr>
          <p:cNvCxnSpPr>
            <a:cxnSpLocks/>
          </p:cNvCxnSpPr>
          <p:nvPr/>
        </p:nvCxnSpPr>
        <p:spPr>
          <a:xfrm>
            <a:off x="2594216" y="1379227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293B5DD9-EDBE-EF42-9AB9-17A2543D168C}"/>
              </a:ext>
            </a:extLst>
          </p:cNvPr>
          <p:cNvCxnSpPr>
            <a:cxnSpLocks/>
          </p:cNvCxnSpPr>
          <p:nvPr/>
        </p:nvCxnSpPr>
        <p:spPr>
          <a:xfrm>
            <a:off x="2594216" y="2098212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9CE2275A-A48D-1247-964E-519199D56A9A}"/>
              </a:ext>
            </a:extLst>
          </p:cNvPr>
          <p:cNvCxnSpPr>
            <a:cxnSpLocks/>
          </p:cNvCxnSpPr>
          <p:nvPr/>
        </p:nvCxnSpPr>
        <p:spPr>
          <a:xfrm>
            <a:off x="2624060" y="2719005"/>
            <a:ext cx="248475" cy="0"/>
          </a:xfrm>
          <a:prstGeom prst="line">
            <a:avLst/>
          </a:prstGeom>
          <a:ln>
            <a:solidFill>
              <a:srgbClr val="5EC6A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4952E43A-0AA3-464A-9942-AB97E89A9B46}"/>
              </a:ext>
            </a:extLst>
          </p:cNvPr>
          <p:cNvCxnSpPr>
            <a:cxnSpLocks/>
          </p:cNvCxnSpPr>
          <p:nvPr/>
        </p:nvCxnSpPr>
        <p:spPr>
          <a:xfrm>
            <a:off x="6660513" y="332791"/>
            <a:ext cx="0" cy="3574996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F1F63C6C-2610-3D4E-BAD8-5D0C240E82E3}"/>
              </a:ext>
            </a:extLst>
          </p:cNvPr>
          <p:cNvCxnSpPr>
            <a:cxnSpLocks/>
          </p:cNvCxnSpPr>
          <p:nvPr/>
        </p:nvCxnSpPr>
        <p:spPr>
          <a:xfrm flipH="1">
            <a:off x="4189861" y="332791"/>
            <a:ext cx="2470652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Connettore 1 56">
            <a:extLst>
              <a:ext uri="{FF2B5EF4-FFF2-40B4-BE49-F238E27FC236}">
                <a16:creationId xmlns:a16="http://schemas.microsoft.com/office/drawing/2014/main" id="{69B69927-3EC3-9747-90C4-96AB69EE1AC1}"/>
              </a:ext>
            </a:extLst>
          </p:cNvPr>
          <p:cNvCxnSpPr>
            <a:cxnSpLocks/>
          </p:cNvCxnSpPr>
          <p:nvPr/>
        </p:nvCxnSpPr>
        <p:spPr>
          <a:xfrm>
            <a:off x="4200781" y="332791"/>
            <a:ext cx="1" cy="875296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B9DC7B46-84F8-4549-B359-4CCC18EB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98" y="1277862"/>
            <a:ext cx="1584401" cy="15844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Google Shape;67;p14" descr="Gab-150x15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6436" y="693028"/>
            <a:ext cx="1505100" cy="15051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EE7F284F-4D29-074C-9D30-AFC3A790CF07}"/>
              </a:ext>
            </a:extLst>
          </p:cNvPr>
          <p:cNvCxnSpPr>
            <a:cxnSpLocks/>
          </p:cNvCxnSpPr>
          <p:nvPr/>
        </p:nvCxnSpPr>
        <p:spPr>
          <a:xfrm>
            <a:off x="4521173" y="3612878"/>
            <a:ext cx="1639292" cy="0"/>
          </a:xfrm>
          <a:prstGeom prst="line">
            <a:avLst/>
          </a:prstGeom>
          <a:ln>
            <a:solidFill>
              <a:srgbClr val="FF4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956B622-3181-AB47-B886-D55F4BD3FFBA}"/>
              </a:ext>
            </a:extLst>
          </p:cNvPr>
          <p:cNvSpPr txBox="1"/>
          <p:nvPr/>
        </p:nvSpPr>
        <p:spPr>
          <a:xfrm>
            <a:off x="4521173" y="2804934"/>
            <a:ext cx="1509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With the </a:t>
            </a:r>
            <a:r>
              <a:rPr lang="it-IT" sz="1200" dirty="0" err="1"/>
              <a:t>support</a:t>
            </a:r>
            <a:r>
              <a:rPr lang="it-IT" sz="1200" dirty="0"/>
              <a:t> of</a:t>
            </a:r>
          </a:p>
          <a:p>
            <a:r>
              <a:rPr lang="it-IT" sz="1200" dirty="0"/>
              <a:t>Alessandro </a:t>
            </a:r>
            <a:r>
              <a:rPr lang="it-IT" sz="1200" dirty="0" err="1"/>
              <a:t>Descovi</a:t>
            </a:r>
            <a:endParaRPr lang="it-IT" sz="1200" dirty="0"/>
          </a:p>
          <a:p>
            <a:r>
              <a:rPr lang="it-IT" sz="1200" dirty="0"/>
              <a:t>&amp; </a:t>
            </a:r>
            <a:r>
              <a:rPr lang="it-IT" sz="1200" dirty="0" err="1"/>
              <a:t>Rubynetti</a:t>
            </a:r>
            <a:endParaRPr lang="it-IT" sz="1200" dirty="0"/>
          </a:p>
        </p:txBody>
      </p: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2829428D-D33F-6D42-A7B5-4A3156EE0767}"/>
              </a:ext>
            </a:extLst>
          </p:cNvPr>
          <p:cNvCxnSpPr>
            <a:cxnSpLocks/>
          </p:cNvCxnSpPr>
          <p:nvPr/>
        </p:nvCxnSpPr>
        <p:spPr>
          <a:xfrm>
            <a:off x="6676161" y="3907787"/>
            <a:ext cx="248475" cy="0"/>
          </a:xfrm>
          <a:prstGeom prst="line">
            <a:avLst/>
          </a:prstGeom>
          <a:ln>
            <a:solidFill>
              <a:srgbClr val="96C7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Google Shape;86;p14">
            <a:extLst>
              <a:ext uri="{FF2B5EF4-FFF2-40B4-BE49-F238E27FC236}">
                <a16:creationId xmlns:a16="http://schemas.microsoft.com/office/drawing/2014/main" id="{716E5821-0EFF-7F4C-8406-F7B8786794B6}"/>
              </a:ext>
            </a:extLst>
          </p:cNvPr>
          <p:cNvSpPr txBox="1"/>
          <p:nvPr/>
        </p:nvSpPr>
        <p:spPr>
          <a:xfrm>
            <a:off x="7064850" y="3678099"/>
            <a:ext cx="1886700" cy="34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102626"/>
                </a:solidFill>
              </a:rPr>
              <a:t>Interface Design</a:t>
            </a:r>
            <a:endParaRPr sz="1200" dirty="0">
              <a:solidFill>
                <a:srgbClr val="10262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;p15">
            <a:extLst>
              <a:ext uri="{FF2B5EF4-FFF2-40B4-BE49-F238E27FC236}">
                <a16:creationId xmlns:a16="http://schemas.microsoft.com/office/drawing/2014/main" id="{AAA7104D-684B-FE47-B013-ADA0FF1BC274}"/>
              </a:ext>
            </a:extLst>
          </p:cNvPr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Apprendistato di Ricerca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" name="Google Shape;93;p15">
            <a:extLst>
              <a:ext uri="{FF2B5EF4-FFF2-40B4-BE49-F238E27FC236}">
                <a16:creationId xmlns:a16="http://schemas.microsoft.com/office/drawing/2014/main" id="{41B744C8-AAC8-FE4F-BD46-1DAB6E7AD68D}"/>
              </a:ext>
            </a:extLst>
          </p:cNvPr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402162A7-4C34-1C4C-9057-0E7986BA6540}"/>
              </a:ext>
            </a:extLst>
          </p:cNvPr>
          <p:cNvSpPr txBox="1"/>
          <p:nvPr/>
        </p:nvSpPr>
        <p:spPr>
          <a:xfrm>
            <a:off x="1071350" y="4611726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latin typeface="Impact"/>
                <a:sym typeface="Impact"/>
              </a:rPr>
              <a:t>What is it?</a:t>
            </a:r>
            <a:endParaRPr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DC7C97-122D-BB4E-8BD5-73B9051826E9}"/>
              </a:ext>
            </a:extLst>
          </p:cNvPr>
          <p:cNvSpPr/>
          <p:nvPr/>
        </p:nvSpPr>
        <p:spPr>
          <a:xfrm>
            <a:off x="4731853" y="863625"/>
            <a:ext cx="33486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open-</a:t>
            </a:r>
            <a:r>
              <a:rPr lang="it-IT" dirty="0" err="1"/>
              <a:t>ended</a:t>
            </a:r>
            <a:r>
              <a:rPr lang="it-IT" dirty="0"/>
              <a:t> </a:t>
            </a:r>
            <a:r>
              <a:rPr lang="it-IT" dirty="0" err="1"/>
              <a:t>contract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</a:t>
            </a:r>
            <a:r>
              <a:rPr lang="it-IT" dirty="0" err="1"/>
              <a:t>promote</a:t>
            </a:r>
            <a:r>
              <a:rPr lang="it-IT" dirty="0"/>
              <a:t> the </a:t>
            </a:r>
            <a:r>
              <a:rPr lang="it-IT" dirty="0" err="1"/>
              <a:t>education</a:t>
            </a:r>
            <a:r>
              <a:rPr lang="it-IT" dirty="0"/>
              <a:t> and </a:t>
            </a:r>
            <a:r>
              <a:rPr lang="it-IT" dirty="0" err="1"/>
              <a:t>employment</a:t>
            </a:r>
            <a:r>
              <a:rPr lang="it-IT" dirty="0"/>
              <a:t> of </a:t>
            </a:r>
            <a:r>
              <a:rPr lang="it-IT" dirty="0" err="1"/>
              <a:t>young</a:t>
            </a:r>
            <a:r>
              <a:rPr lang="it-IT" dirty="0"/>
              <a:t> </a:t>
            </a:r>
            <a:r>
              <a:rPr lang="it-IT" dirty="0" err="1"/>
              <a:t>people</a:t>
            </a:r>
            <a:r>
              <a:rPr lang="it-IT" dirty="0"/>
              <a:t>,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secure</a:t>
            </a:r>
            <a:r>
              <a:rPr lang="it-IT" dirty="0"/>
              <a:t> </a:t>
            </a:r>
            <a:r>
              <a:rPr lang="it-IT" dirty="0" err="1"/>
              <a:t>qualifications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education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(first-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degree</a:t>
            </a:r>
            <a:r>
              <a:rPr lang="it-IT" dirty="0"/>
              <a:t>, </a:t>
            </a:r>
            <a:r>
              <a:rPr lang="it-IT" dirty="0" err="1"/>
              <a:t>second-cycle</a:t>
            </a:r>
            <a:r>
              <a:rPr lang="it-IT" dirty="0"/>
              <a:t> </a:t>
            </a:r>
            <a:r>
              <a:rPr lang="it-IT" dirty="0" err="1"/>
              <a:t>degree</a:t>
            </a:r>
            <a:r>
              <a:rPr lang="it-IT" dirty="0"/>
              <a:t>, first and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short </a:t>
            </a:r>
            <a:r>
              <a:rPr lang="it-IT" dirty="0" err="1"/>
              <a:t>specialisation</a:t>
            </a:r>
            <a:r>
              <a:rPr lang="it-IT" dirty="0"/>
              <a:t> </a:t>
            </a:r>
            <a:r>
              <a:rPr lang="it-IT" dirty="0" err="1"/>
              <a:t>degree</a:t>
            </a:r>
            <a:r>
              <a:rPr lang="it-IT" dirty="0"/>
              <a:t>, </a:t>
            </a:r>
            <a:r>
              <a:rPr lang="it-IT" dirty="0" err="1"/>
              <a:t>PhD</a:t>
            </a:r>
            <a:r>
              <a:rPr lang="it-IT" dirty="0"/>
              <a:t> </a:t>
            </a:r>
            <a:r>
              <a:rPr lang="it-IT" dirty="0" err="1"/>
              <a:t>programme</a:t>
            </a:r>
            <a:r>
              <a:rPr lang="it-IT" dirty="0"/>
              <a:t>) or </a:t>
            </a:r>
            <a:r>
              <a:rPr lang="it-IT" dirty="0" err="1"/>
              <a:t>undertake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.</a:t>
            </a:r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it-IT" sz="1200" u="sng" dirty="0">
                <a:latin typeface="Arial" panose="020B0604020202020204" pitchFamily="34" charset="0"/>
                <a:cs typeface="Arial" panose="020B0604020202020204" pitchFamily="34" charset="0"/>
              </a:rPr>
              <a:t>Regolamentato dall’Art. 42 del D. </a:t>
            </a:r>
            <a:r>
              <a:rPr lang="it-IT" sz="1200" u="sng" dirty="0" err="1">
                <a:latin typeface="Arial" panose="020B0604020202020204" pitchFamily="34" charset="0"/>
                <a:cs typeface="Arial" panose="020B0604020202020204" pitchFamily="34" charset="0"/>
              </a:rPr>
              <a:t>Lgs</a:t>
            </a:r>
            <a:r>
              <a:rPr lang="it-IT" sz="1200" u="sng" dirty="0">
                <a:latin typeface="Arial" panose="020B0604020202020204" pitchFamily="34" charset="0"/>
                <a:cs typeface="Arial" panose="020B0604020202020204" pitchFamily="34" charset="0"/>
              </a:rPr>
              <a:t>. n. 81/2015 </a:t>
            </a:r>
          </a:p>
          <a:p>
            <a:endParaRPr lang="it-IT" dirty="0">
              <a:latin typeface="Times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C679C9A-1DB7-3A4A-BA55-03E686C8A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350" y="405277"/>
            <a:ext cx="3166782" cy="31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;p15">
            <a:extLst>
              <a:ext uri="{FF2B5EF4-FFF2-40B4-BE49-F238E27FC236}">
                <a16:creationId xmlns:a16="http://schemas.microsoft.com/office/drawing/2014/main" id="{AAA7104D-684B-FE47-B013-ADA0FF1BC274}"/>
              </a:ext>
            </a:extLst>
          </p:cNvPr>
          <p:cNvSpPr txBox="1"/>
          <p:nvPr/>
        </p:nvSpPr>
        <p:spPr>
          <a:xfrm>
            <a:off x="1071350" y="3756725"/>
            <a:ext cx="7584900" cy="833400"/>
          </a:xfrm>
          <a:prstGeom prst="rect">
            <a:avLst/>
          </a:prstGeom>
          <a:noFill/>
          <a:ln w="19050" cmpd="thickThin">
            <a:noFill/>
            <a:miter lim="800000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Apprendistato di Ricerca</a:t>
            </a:r>
            <a:endParaRPr sz="4000" dirty="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" name="Google Shape;93;p15">
            <a:extLst>
              <a:ext uri="{FF2B5EF4-FFF2-40B4-BE49-F238E27FC236}">
                <a16:creationId xmlns:a16="http://schemas.microsoft.com/office/drawing/2014/main" id="{41B744C8-AAC8-FE4F-BD46-1DAB6E7AD68D}"/>
              </a:ext>
            </a:extLst>
          </p:cNvPr>
          <p:cNvCxnSpPr/>
          <p:nvPr/>
        </p:nvCxnSpPr>
        <p:spPr>
          <a:xfrm rot="10800000" flipH="1">
            <a:off x="1135800" y="4590125"/>
            <a:ext cx="6872400" cy="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402162A7-4C34-1C4C-9057-0E7986BA6540}"/>
              </a:ext>
            </a:extLst>
          </p:cNvPr>
          <p:cNvSpPr txBox="1"/>
          <p:nvPr/>
        </p:nvSpPr>
        <p:spPr>
          <a:xfrm>
            <a:off x="1071350" y="4611726"/>
            <a:ext cx="67818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latin typeface="Impact"/>
                <a:sym typeface="Impact"/>
              </a:rPr>
              <a:t>Timeline</a:t>
            </a:r>
            <a:endParaRPr dirty="0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645205D9-B892-C245-965C-BF74F1D90A00}"/>
              </a:ext>
            </a:extLst>
          </p:cNvPr>
          <p:cNvCxnSpPr/>
          <p:nvPr/>
        </p:nvCxnSpPr>
        <p:spPr>
          <a:xfrm>
            <a:off x="1071350" y="2082800"/>
            <a:ext cx="6781800" cy="0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C8A7B93A-6E46-414F-8666-C20D97ACEE06}"/>
              </a:ext>
            </a:extLst>
          </p:cNvPr>
          <p:cNvSpPr/>
          <p:nvPr/>
        </p:nvSpPr>
        <p:spPr>
          <a:xfrm>
            <a:off x="1071350" y="1873250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E1D975E-6635-D94E-B339-37885F1ACF6B}"/>
              </a:ext>
            </a:extLst>
          </p:cNvPr>
          <p:cNvSpPr/>
          <p:nvPr/>
        </p:nvSpPr>
        <p:spPr>
          <a:xfrm>
            <a:off x="2794200" y="1873250"/>
            <a:ext cx="439001" cy="419100"/>
          </a:xfrm>
          <a:prstGeom prst="ellipse">
            <a:avLst/>
          </a:prstGeom>
          <a:solidFill>
            <a:srgbClr val="96C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4A98A74-B212-B542-A7A0-23883C154AFE}"/>
              </a:ext>
            </a:extLst>
          </p:cNvPr>
          <p:cNvSpPr/>
          <p:nvPr/>
        </p:nvSpPr>
        <p:spPr>
          <a:xfrm>
            <a:off x="7569199" y="1852301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DD7D2B-71DC-1247-9460-8556E9F44A20}"/>
              </a:ext>
            </a:extLst>
          </p:cNvPr>
          <p:cNvSpPr txBox="1"/>
          <p:nvPr/>
        </p:nvSpPr>
        <p:spPr>
          <a:xfrm>
            <a:off x="243099" y="432406"/>
            <a:ext cx="2095500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/>
              <a:t>February</a:t>
            </a:r>
            <a:r>
              <a:rPr lang="it-IT" b="1" dirty="0"/>
              <a:t> 2016: </a:t>
            </a:r>
            <a:r>
              <a:rPr lang="it-IT" dirty="0"/>
              <a:t>start of the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Apprentice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F123FD2-2B8F-BC42-8CB7-18467C05402C}"/>
              </a:ext>
            </a:extLst>
          </p:cNvPr>
          <p:cNvSpPr txBox="1"/>
          <p:nvPr/>
        </p:nvSpPr>
        <p:spPr>
          <a:xfrm>
            <a:off x="1965950" y="2555934"/>
            <a:ext cx="2095500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/>
              <a:t>October</a:t>
            </a:r>
            <a:r>
              <a:rPr lang="it-IT" b="1" dirty="0"/>
              <a:t> 2016 – </a:t>
            </a:r>
            <a:r>
              <a:rPr lang="it-IT" b="1" dirty="0" err="1"/>
              <a:t>October</a:t>
            </a:r>
            <a:r>
              <a:rPr lang="it-IT" b="1" dirty="0"/>
              <a:t> 2017: </a:t>
            </a:r>
          </a:p>
          <a:p>
            <a:r>
              <a:rPr lang="it-IT" dirty="0"/>
              <a:t>Master in Digital </a:t>
            </a:r>
            <a:r>
              <a:rPr lang="it-IT" dirty="0" err="1"/>
              <a:t>Humanities</a:t>
            </a:r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0AACFAA5-6917-AF4C-8B69-98B9480CF66A}"/>
              </a:ext>
            </a:extLst>
          </p:cNvPr>
          <p:cNvSpPr/>
          <p:nvPr/>
        </p:nvSpPr>
        <p:spPr>
          <a:xfrm>
            <a:off x="4345775" y="1846604"/>
            <a:ext cx="439001" cy="41910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8B08765-12DD-AA47-86AA-E9B67EE9D3FB}"/>
              </a:ext>
            </a:extLst>
          </p:cNvPr>
          <p:cNvSpPr/>
          <p:nvPr/>
        </p:nvSpPr>
        <p:spPr>
          <a:xfrm>
            <a:off x="5834048" y="1846604"/>
            <a:ext cx="439001" cy="419100"/>
          </a:xfrm>
          <a:prstGeom prst="ellipse">
            <a:avLst/>
          </a:prstGeom>
          <a:solidFill>
            <a:srgbClr val="96C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EE98545-155E-1240-9098-BFA935ADAB2E}"/>
              </a:ext>
            </a:extLst>
          </p:cNvPr>
          <p:cNvSpPr txBox="1"/>
          <p:nvPr/>
        </p:nvSpPr>
        <p:spPr>
          <a:xfrm>
            <a:off x="3524249" y="647408"/>
            <a:ext cx="209550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April 2018: </a:t>
            </a:r>
            <a:r>
              <a:rPr lang="it-IT" dirty="0" err="1"/>
              <a:t>Launch</a:t>
            </a:r>
            <a:r>
              <a:rPr lang="it-IT" dirty="0"/>
              <a:t> of the </a:t>
            </a:r>
            <a:r>
              <a:rPr lang="it-IT" dirty="0" err="1"/>
              <a:t>SMArt</a:t>
            </a:r>
            <a:r>
              <a:rPr lang="it-IT" dirty="0"/>
              <a:t> Passport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FA9416E-1286-AA44-B758-F0544677C972}"/>
              </a:ext>
            </a:extLst>
          </p:cNvPr>
          <p:cNvSpPr txBox="1"/>
          <p:nvPr/>
        </p:nvSpPr>
        <p:spPr>
          <a:xfrm>
            <a:off x="5005799" y="2542640"/>
            <a:ext cx="2095500" cy="11695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/>
              <a:t>October</a:t>
            </a:r>
            <a:r>
              <a:rPr lang="it-IT" b="1" dirty="0"/>
              <a:t> 2018: </a:t>
            </a:r>
            <a:r>
              <a:rPr lang="it-IT" dirty="0"/>
              <a:t>Presentation of the Web-Application </a:t>
            </a:r>
            <a:r>
              <a:rPr lang="it-IT" i="1" dirty="0" err="1"/>
              <a:t>Coordinated</a:t>
            </a:r>
            <a:r>
              <a:rPr lang="it-IT" i="1" dirty="0"/>
              <a:t> </a:t>
            </a:r>
            <a:r>
              <a:rPr lang="it-IT" i="1" dirty="0" err="1"/>
              <a:t>Galaxies</a:t>
            </a:r>
            <a:r>
              <a:rPr lang="it-IT" i="1" dirty="0"/>
              <a:t> of </a:t>
            </a:r>
            <a:r>
              <a:rPr lang="it-IT" i="1" dirty="0" err="1"/>
              <a:t>Culure</a:t>
            </a:r>
            <a:endParaRPr lang="it-IT" i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E97D34-3BC4-8F45-8111-2170C5A1F3D6}"/>
              </a:ext>
            </a:extLst>
          </p:cNvPr>
          <p:cNvSpPr txBox="1"/>
          <p:nvPr/>
        </p:nvSpPr>
        <p:spPr>
          <a:xfrm>
            <a:off x="6740949" y="170355"/>
            <a:ext cx="2095500" cy="954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/>
              <a:t>February</a:t>
            </a:r>
            <a:r>
              <a:rPr lang="it-IT" b="1" dirty="0"/>
              <a:t> 2019: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Publication</a:t>
            </a:r>
            <a:r>
              <a:rPr lang="it-IT" dirty="0"/>
              <a:t> of the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Apprentice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A6CD4F74-16A8-4242-ABFC-6FA9DF34E02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1290849" y="1171070"/>
            <a:ext cx="2" cy="702180"/>
          </a:xfrm>
          <a:prstGeom prst="line">
            <a:avLst/>
          </a:prstGeom>
          <a:ln w="19050" cmpd="thickThin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BBCEE9A1-DB22-1E47-8EA5-1F5D12693399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3013700" y="2292350"/>
            <a:ext cx="1" cy="263584"/>
          </a:xfrm>
          <a:prstGeom prst="line">
            <a:avLst/>
          </a:prstGeom>
          <a:ln w="19050" cmpd="thickThin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B7A2C511-287C-3B4C-8D15-33E7F0AD7803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4565276" y="1170628"/>
            <a:ext cx="6723" cy="675976"/>
          </a:xfrm>
          <a:prstGeom prst="line">
            <a:avLst/>
          </a:prstGeom>
          <a:ln w="19050" cmpd="thickThin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33B9CBD0-E5FE-3D46-B843-798C4686E208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6053549" y="2265704"/>
            <a:ext cx="0" cy="276936"/>
          </a:xfrm>
          <a:prstGeom prst="line">
            <a:avLst/>
          </a:prstGeom>
          <a:ln w="19050" cmpd="thickThin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748C4C64-1A7E-174D-8E43-275DA79BF54E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7788699" y="1124462"/>
            <a:ext cx="1" cy="727839"/>
          </a:xfrm>
          <a:prstGeom prst="line">
            <a:avLst/>
          </a:prstGeom>
          <a:ln w="19050" cmpd="thickThin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3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C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63A8A3-F42D-C047-A700-48F913B2257B}"/>
              </a:ext>
            </a:extLst>
          </p:cNvPr>
          <p:cNvSpPr txBox="1"/>
          <p:nvPr/>
        </p:nvSpPr>
        <p:spPr>
          <a:xfrm>
            <a:off x="4224617" y="1491129"/>
            <a:ext cx="39937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What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is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4400" b="1" dirty="0" err="1">
                <a:solidFill>
                  <a:schemeClr val="bg1"/>
                </a:solidFill>
              </a:rPr>
              <a:t>collaboration</a:t>
            </a:r>
            <a:r>
              <a:rPr lang="it-IT" sz="3600" dirty="0">
                <a:solidFill>
                  <a:schemeClr val="bg1"/>
                </a:solidFill>
              </a:rPr>
              <a:t> in a </a:t>
            </a:r>
            <a:r>
              <a:rPr lang="it-IT" sz="3600" dirty="0" err="1">
                <a:solidFill>
                  <a:schemeClr val="bg1"/>
                </a:solidFill>
              </a:rPr>
              <a:t>District</a:t>
            </a:r>
            <a:r>
              <a:rPr lang="it-IT" sz="3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Google Shape;165;p20">
            <a:extLst>
              <a:ext uri="{FF2B5EF4-FFF2-40B4-BE49-F238E27FC236}">
                <a16:creationId xmlns:a16="http://schemas.microsoft.com/office/drawing/2014/main" id="{7D4901EF-A7E3-1D4A-A9F0-A350CA129D4A}"/>
              </a:ext>
            </a:extLst>
          </p:cNvPr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P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R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sz="1300" dirty="0">
              <a:solidFill>
                <a:srgbClr val="FFFFFF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6577FA-2828-304F-A803-38A590EB90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1188" y="786114"/>
            <a:ext cx="1954404" cy="14130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93B9F7-69B0-A243-A6D4-B7046C9E37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43C8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73567">
            <a:off x="7053615" y="3124454"/>
            <a:ext cx="1954404" cy="14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he whole is more than the sum of its parts">
            <a:hlinkClick r:id="" action="ppaction://media"/>
            <a:extLst>
              <a:ext uri="{FF2B5EF4-FFF2-40B4-BE49-F238E27FC236}">
                <a16:creationId xmlns:a16="http://schemas.microsoft.com/office/drawing/2014/main" id="{2BD2B2FD-8A3A-4143-9C33-5EDBA9D48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775" y="346075"/>
            <a:ext cx="6042025" cy="4531519"/>
          </a:xfrm>
          <a:prstGeom prst="rect">
            <a:avLst/>
          </a:prstGeom>
        </p:spPr>
      </p:pic>
      <p:sp>
        <p:nvSpPr>
          <p:cNvPr id="7" name="Google Shape;165;p20">
            <a:extLst>
              <a:ext uri="{FF2B5EF4-FFF2-40B4-BE49-F238E27FC236}">
                <a16:creationId xmlns:a16="http://schemas.microsoft.com/office/drawing/2014/main" id="{FE1FB1D4-9DB3-E345-A382-CF6D837C7818}"/>
              </a:ext>
            </a:extLst>
          </p:cNvPr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P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R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212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B9935EB-0691-AC4E-99B9-AD634470F247}"/>
              </a:ext>
            </a:extLst>
          </p:cNvPr>
          <p:cNvSpPr/>
          <p:nvPr/>
        </p:nvSpPr>
        <p:spPr>
          <a:xfrm>
            <a:off x="0" y="0"/>
            <a:ext cx="4610100" cy="5143500"/>
          </a:xfrm>
          <a:prstGeom prst="rect">
            <a:avLst/>
          </a:prstGeom>
          <a:solidFill>
            <a:srgbClr val="96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360000" rtlCol="0" anchor="t"/>
          <a:lstStyle/>
          <a:p>
            <a:endParaRPr lang="it-IT" sz="1800" b="1" dirty="0"/>
          </a:p>
          <a:p>
            <a:pPr lvl="3"/>
            <a:r>
              <a:rPr lang="it-IT" sz="1600" b="1" u="sng" dirty="0"/>
              <a:t>A </a:t>
            </a:r>
            <a:r>
              <a:rPr lang="it-IT" sz="1600" b="1" u="sng" dirty="0" err="1"/>
              <a:t>District’s</a:t>
            </a:r>
            <a:r>
              <a:rPr lang="it-IT" sz="1600" b="1" u="sng" dirty="0"/>
              <a:t> </a:t>
            </a:r>
            <a:r>
              <a:rPr lang="it-IT" sz="1600" b="1" u="sng" dirty="0" err="1"/>
              <a:t>features</a:t>
            </a:r>
            <a:r>
              <a:rPr lang="it-IT" sz="1600" b="1" u="sng" dirty="0"/>
              <a:t>: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Industrial </a:t>
            </a:r>
            <a:r>
              <a:rPr lang="it-IT" sz="1600" b="1" dirty="0" err="1"/>
              <a:t>Atmosphere</a:t>
            </a:r>
            <a:endParaRPr lang="it-IT" sz="1600" b="1" dirty="0"/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Distribution of </a:t>
            </a:r>
            <a:r>
              <a:rPr lang="it-IT" sz="1600" b="1" dirty="0" err="1"/>
              <a:t>Different</a:t>
            </a:r>
            <a:r>
              <a:rPr lang="it-IT" sz="1600" b="1" dirty="0"/>
              <a:t> </a:t>
            </a:r>
            <a:r>
              <a:rPr lang="it-IT" sz="1600" b="1" dirty="0" err="1"/>
              <a:t>Key-Specializations</a:t>
            </a:r>
            <a:endParaRPr lang="it-IT" sz="1600" b="1" dirty="0"/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Transmission</a:t>
            </a:r>
            <a:r>
              <a:rPr lang="it-IT" sz="1600" b="1" dirty="0"/>
              <a:t> of Information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600" b="1" dirty="0" err="1"/>
              <a:t>Collaborations</a:t>
            </a:r>
            <a:r>
              <a:rPr lang="it-IT" sz="1600" b="1" dirty="0"/>
              <a:t> and </a:t>
            </a:r>
            <a:r>
              <a:rPr lang="it-IT" sz="1600" b="1" dirty="0" err="1"/>
              <a:t>Coproductions</a:t>
            </a:r>
            <a:r>
              <a:rPr lang="it-IT" sz="1600" b="1" dirty="0"/>
              <a:t> </a:t>
            </a:r>
            <a:r>
              <a:rPr lang="it-IT" sz="1600" b="1" dirty="0" err="1"/>
              <a:t>based</a:t>
            </a:r>
            <a:r>
              <a:rPr lang="it-IT" sz="1600" b="1" dirty="0"/>
              <a:t> on </a:t>
            </a:r>
            <a:r>
              <a:rPr lang="it-IT" sz="1600" b="1" dirty="0" err="1"/>
              <a:t>mutual</a:t>
            </a:r>
            <a:r>
              <a:rPr lang="it-IT" sz="1600" b="1" dirty="0"/>
              <a:t> </a:t>
            </a:r>
            <a:r>
              <a:rPr lang="it-IT" sz="1600" b="1" dirty="0" err="1"/>
              <a:t>interest</a:t>
            </a:r>
            <a:r>
              <a:rPr lang="it-IT" sz="1600" b="1" dirty="0"/>
              <a:t> </a:t>
            </a:r>
            <a:r>
              <a:rPr lang="it-IT" sz="1600" b="1" dirty="0" err="1"/>
              <a:t>activities</a:t>
            </a:r>
            <a:endParaRPr lang="it-IT" sz="1600" b="1" dirty="0"/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Community-</a:t>
            </a:r>
            <a:r>
              <a:rPr lang="it-IT" sz="1600" b="1" dirty="0" err="1"/>
              <a:t>based</a:t>
            </a:r>
            <a:r>
              <a:rPr lang="it-IT" sz="1600" b="1" dirty="0"/>
              <a:t> </a:t>
            </a:r>
            <a:r>
              <a:rPr lang="it-IT" sz="1600" b="1" dirty="0" err="1"/>
              <a:t>organization</a:t>
            </a:r>
            <a:endParaRPr lang="it-IT" sz="1600" b="1" dirty="0"/>
          </a:p>
          <a:p>
            <a:pPr lvl="3" algn="r"/>
            <a:r>
              <a:rPr lang="it-IT" dirty="0"/>
              <a:t>Sacco P. L. – </a:t>
            </a:r>
            <a:r>
              <a:rPr lang="it-IT" dirty="0" err="1"/>
              <a:t>Pedrini</a:t>
            </a:r>
            <a:r>
              <a:rPr lang="it-IT" dirty="0"/>
              <a:t> S., </a:t>
            </a:r>
            <a:r>
              <a:rPr lang="it-IT" i="1" dirty="0"/>
              <a:t>Il distretto culturale, mito o </a:t>
            </a:r>
            <a:r>
              <a:rPr lang="it-IT" i="1" dirty="0" err="1"/>
              <a:t>opportunita</a:t>
            </a:r>
            <a:r>
              <a:rPr lang="it-IT" i="1" dirty="0"/>
              <a:t>̀?, 2003.</a:t>
            </a:r>
            <a:endParaRPr lang="it-IT" sz="1800" dirty="0"/>
          </a:p>
          <a:p>
            <a:pPr marL="285750" lvl="3" indent="-285750" algn="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sz="1800" b="1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281CC0-9EC0-6743-8D18-B67040121166}"/>
              </a:ext>
            </a:extLst>
          </p:cNvPr>
          <p:cNvSpPr/>
          <p:nvPr/>
        </p:nvSpPr>
        <p:spPr>
          <a:xfrm>
            <a:off x="4610100" y="0"/>
            <a:ext cx="4533900" cy="5143500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720000" rtlCol="0" anchor="t"/>
          <a:lstStyle/>
          <a:p>
            <a:pPr>
              <a:lnSpc>
                <a:spcPct val="200000"/>
              </a:lnSpc>
            </a:pPr>
            <a:r>
              <a:rPr lang="it-IT" sz="1600" b="1" u="sng" dirty="0"/>
              <a:t>Collaboration:</a:t>
            </a:r>
          </a:p>
          <a:p>
            <a:pPr>
              <a:lnSpc>
                <a:spcPct val="200000"/>
              </a:lnSpc>
            </a:pPr>
            <a:r>
              <a:rPr lang="it-IT" sz="1600" b="1" dirty="0"/>
              <a:t>Cooperative </a:t>
            </a:r>
            <a:r>
              <a:rPr lang="it-IT" sz="1600" b="1" dirty="0" err="1"/>
              <a:t>arrangement</a:t>
            </a:r>
            <a:r>
              <a:rPr lang="it-IT" sz="1600" b="1" dirty="0"/>
              <a:t> in 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two</a:t>
            </a:r>
            <a:r>
              <a:rPr lang="it-IT" sz="1600" b="1" dirty="0"/>
              <a:t> or more parties (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may</a:t>
            </a:r>
            <a:r>
              <a:rPr lang="it-IT" sz="1600" b="1" dirty="0"/>
              <a:t> or </a:t>
            </a:r>
            <a:r>
              <a:rPr lang="it-IT" sz="1600" b="1" dirty="0" err="1"/>
              <a:t>may</a:t>
            </a:r>
            <a:r>
              <a:rPr lang="it-IT" sz="1600" b="1" dirty="0"/>
              <a:t> </a:t>
            </a:r>
            <a:r>
              <a:rPr lang="it-IT" sz="1600" b="1" dirty="0" err="1"/>
              <a:t>not</a:t>
            </a:r>
            <a:r>
              <a:rPr lang="it-IT" sz="1600" b="1" dirty="0"/>
              <a:t> </a:t>
            </a:r>
            <a:r>
              <a:rPr lang="it-IT" sz="1600" b="1" dirty="0" err="1"/>
              <a:t>have</a:t>
            </a:r>
            <a:r>
              <a:rPr lang="it-IT" sz="1600" b="1" dirty="0"/>
              <a:t> </a:t>
            </a:r>
            <a:r>
              <a:rPr lang="it-IT" sz="1600" b="1" dirty="0" err="1"/>
              <a:t>any</a:t>
            </a:r>
            <a:r>
              <a:rPr lang="it-IT" sz="1600" b="1" dirty="0"/>
              <a:t> </a:t>
            </a:r>
            <a:r>
              <a:rPr lang="it-IT" sz="1600" b="1" dirty="0" err="1"/>
              <a:t>previous</a:t>
            </a:r>
            <a:r>
              <a:rPr lang="it-IT" sz="1600" b="1" dirty="0"/>
              <a:t> </a:t>
            </a:r>
            <a:r>
              <a:rPr lang="it-IT" sz="1600" b="1" dirty="0" err="1"/>
              <a:t>relationship</a:t>
            </a:r>
            <a:r>
              <a:rPr lang="it-IT" sz="1600" b="1" dirty="0"/>
              <a:t>) work </a:t>
            </a:r>
            <a:r>
              <a:rPr lang="it-IT" sz="1600" b="1" dirty="0" err="1"/>
              <a:t>jointly</a:t>
            </a:r>
            <a:r>
              <a:rPr lang="it-IT" sz="1600" b="1" dirty="0"/>
              <a:t> </a:t>
            </a:r>
            <a:r>
              <a:rPr lang="it-IT" sz="1600" b="1" dirty="0" err="1"/>
              <a:t>towards</a:t>
            </a:r>
            <a:r>
              <a:rPr lang="it-IT" sz="1600" b="1" dirty="0"/>
              <a:t> a common goal.</a:t>
            </a:r>
            <a:br>
              <a:rPr lang="it-IT" sz="1600" b="1" dirty="0"/>
            </a:br>
            <a:endParaRPr lang="it-IT" sz="1600" b="1" dirty="0"/>
          </a:p>
          <a:p>
            <a:pPr algn="r">
              <a:lnSpc>
                <a:spcPct val="200000"/>
              </a:lnSpc>
            </a:pPr>
            <a:r>
              <a:rPr lang="it-IT" sz="1100" dirty="0" err="1"/>
              <a:t>collaboration</a:t>
            </a:r>
            <a:r>
              <a:rPr lang="it-IT" sz="1100" dirty="0"/>
              <a:t>. </a:t>
            </a:r>
            <a:r>
              <a:rPr lang="it-IT" sz="1100" dirty="0" err="1"/>
              <a:t>BusinessDictionary.com</a:t>
            </a:r>
            <a:r>
              <a:rPr lang="it-IT" sz="1100" dirty="0"/>
              <a:t>. </a:t>
            </a:r>
            <a:r>
              <a:rPr lang="it-IT" sz="1100" dirty="0" err="1"/>
              <a:t>WebFinance</a:t>
            </a:r>
            <a:r>
              <a:rPr lang="it-IT" sz="1100" dirty="0"/>
              <a:t>, </a:t>
            </a:r>
            <a:r>
              <a:rPr lang="it-IT" sz="1100" dirty="0" err="1"/>
              <a:t>Inc</a:t>
            </a:r>
            <a:r>
              <a:rPr lang="it-IT" sz="1100" dirty="0"/>
              <a:t>. http://</a:t>
            </a:r>
            <a:r>
              <a:rPr lang="it-IT" sz="1100" dirty="0" err="1"/>
              <a:t>www.businessdictionary.com</a:t>
            </a:r>
            <a:r>
              <a:rPr lang="it-IT" sz="1100" dirty="0"/>
              <a:t>/</a:t>
            </a:r>
            <a:r>
              <a:rPr lang="it-IT" sz="1100" dirty="0" err="1"/>
              <a:t>definition</a:t>
            </a:r>
            <a:r>
              <a:rPr lang="it-IT" sz="1100" dirty="0"/>
              <a:t>/</a:t>
            </a:r>
            <a:r>
              <a:rPr lang="it-IT" sz="1100" dirty="0" err="1"/>
              <a:t>collaboration.html</a:t>
            </a:r>
            <a:r>
              <a:rPr lang="it-IT" sz="1100" dirty="0"/>
              <a:t> (</a:t>
            </a:r>
            <a:r>
              <a:rPr lang="it-IT" sz="1100" dirty="0" err="1"/>
              <a:t>accessed</a:t>
            </a:r>
            <a:r>
              <a:rPr lang="it-IT" sz="1100" dirty="0"/>
              <a:t>: </a:t>
            </a:r>
            <a:r>
              <a:rPr lang="it-IT" sz="1100" dirty="0" err="1"/>
              <a:t>October</a:t>
            </a:r>
            <a:r>
              <a:rPr lang="it-IT" sz="1100" dirty="0"/>
              <a:t> 14, 2018).</a:t>
            </a:r>
            <a:endParaRPr lang="it-IT" b="1" dirty="0">
              <a:highlight>
                <a:srgbClr val="FFFF00"/>
              </a:highlight>
            </a:endParaRPr>
          </a:p>
        </p:txBody>
      </p:sp>
      <p:sp>
        <p:nvSpPr>
          <p:cNvPr id="13" name="Google Shape;165;p20">
            <a:extLst>
              <a:ext uri="{FF2B5EF4-FFF2-40B4-BE49-F238E27FC236}">
                <a16:creationId xmlns:a16="http://schemas.microsoft.com/office/drawing/2014/main" id="{27FD65B9-A9F4-4645-9B57-489DB983E4A3}"/>
              </a:ext>
            </a:extLst>
          </p:cNvPr>
          <p:cNvSpPr/>
          <p:nvPr/>
        </p:nvSpPr>
        <p:spPr>
          <a:xfrm>
            <a:off x="0" y="0"/>
            <a:ext cx="3966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P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R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lang="it-IT" sz="13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rgbClr val="FFFFFF"/>
                </a:solidFill>
              </a:rPr>
              <a:t>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>
                <a:solidFill>
                  <a:srgbClr val="FFFFFF"/>
                </a:solidFill>
              </a:rPr>
              <a:t>S</a:t>
            </a:r>
            <a:endParaRPr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848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2192</Words>
  <Application>Microsoft Macintosh PowerPoint</Application>
  <PresentationFormat>Presentazione su schermo (16:9)</PresentationFormat>
  <Paragraphs>353</Paragraphs>
  <Slides>38</Slides>
  <Notes>35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Arial</vt:lpstr>
      <vt:lpstr>Impact</vt:lpstr>
      <vt:lpstr>Times</vt:lpstr>
      <vt:lpstr>Times New Roman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http://galaxiesofculture.eu/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gabriella Traviglia</cp:lastModifiedBy>
  <cp:revision>96</cp:revision>
  <dcterms:modified xsi:type="dcterms:W3CDTF">2020-03-14T15:52:28Z</dcterms:modified>
</cp:coreProperties>
</file>